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7"/>
  </p:notesMasterIdLst>
  <p:sldIdLst>
    <p:sldId id="256" r:id="rId3"/>
    <p:sldId id="257" r:id="rId4"/>
    <p:sldId id="258" r:id="rId5"/>
    <p:sldId id="259" r:id="rId6"/>
    <p:sldId id="260" r:id="rId7"/>
    <p:sldId id="261" r:id="rId8"/>
    <p:sldId id="262" r:id="rId9"/>
    <p:sldId id="263" r:id="rId10"/>
    <p:sldId id="292" r:id="rId11"/>
    <p:sldId id="290" r:id="rId12"/>
    <p:sldId id="291" r:id="rId13"/>
    <p:sldId id="267" r:id="rId14"/>
    <p:sldId id="268" r:id="rId15"/>
    <p:sldId id="269" r:id="rId16"/>
    <p:sldId id="297" r:id="rId17"/>
    <p:sldId id="298" r:id="rId18"/>
    <p:sldId id="299" r:id="rId19"/>
    <p:sldId id="300" r:id="rId20"/>
    <p:sldId id="273" r:id="rId21"/>
    <p:sldId id="274" r:id="rId22"/>
    <p:sldId id="275" r:id="rId23"/>
    <p:sldId id="276" r:id="rId24"/>
    <p:sldId id="277" r:id="rId25"/>
    <p:sldId id="301" r:id="rId26"/>
    <p:sldId id="280" r:id="rId27"/>
    <p:sldId id="281" r:id="rId28"/>
    <p:sldId id="282" r:id="rId29"/>
    <p:sldId id="283" r:id="rId30"/>
    <p:sldId id="294" r:id="rId31"/>
    <p:sldId id="295" r:id="rId32"/>
    <p:sldId id="296" r:id="rId33"/>
    <p:sldId id="286" r:id="rId34"/>
    <p:sldId id="287" r:id="rId35"/>
    <p:sldId id="302"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Montserrat Light" panose="00000400000000000000" pitchFamily="2" charset="0"/>
      <p:regular r:id="rId42"/>
      <p:bold r:id="rId43"/>
      <p:italic r:id="rId44"/>
      <p:boldItalic r:id="rId45"/>
    </p:embeddedFont>
    <p:embeddedFont>
      <p:font typeface="Roboto Mono" panose="020B0604020202020204" charset="0"/>
      <p:regular r:id="rId46"/>
      <p:bold r:id="rId47"/>
      <p:italic r:id="rId48"/>
      <p:boldItalic r:id="rId49"/>
    </p:embeddedFont>
    <p:embeddedFont>
      <p:font typeface="Roboto Mono Light" panose="020B0604020202020204" charset="0"/>
      <p:regular r:id="rId50"/>
      <p:bold r:id="rId51"/>
      <p:italic r:id="rId52"/>
      <p:boldItalic r:id="rId53"/>
    </p:embeddedFont>
    <p:embeddedFont>
      <p:font typeface="Roboto Mono Medium" panose="020B0604020202020204" charset="0"/>
      <p:regular r:id="rId54"/>
      <p:bold r:id="rId55"/>
      <p:italic r:id="rId56"/>
      <p:boldItalic r:id="rId57"/>
    </p:embeddedFont>
    <p:embeddedFont>
      <p:font typeface="Sora"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0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778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8263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ad2f664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5" name="Google Shape;255;g142ad2f664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215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5123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31060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0471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451da43991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1451da43991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594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971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Transisi</a:t>
            </a:r>
            <a:r>
              <a:rPr lang="en-US" dirty="0"/>
              <a:t> </a:t>
            </a:r>
            <a:r>
              <a:rPr lang="en-US" dirty="0" err="1"/>
              <a:t>antar</a:t>
            </a:r>
            <a:r>
              <a:rPr lang="en-US" dirty="0"/>
              <a:t> outline</a:t>
            </a:r>
            <a:endParaRPr dirty="0"/>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56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ad2f664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5" name="Google Shape;255;g142ad2f664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3793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062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Transisi</a:t>
            </a:r>
            <a:r>
              <a:rPr lang="en-US" dirty="0"/>
              <a:t> </a:t>
            </a:r>
            <a:r>
              <a:rPr lang="en-US" dirty="0" err="1"/>
              <a:t>antar</a:t>
            </a:r>
            <a:r>
              <a:rPr lang="en-US" dirty="0"/>
              <a:t> outline</a:t>
            </a:r>
            <a:endParaRPr dirty="0"/>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Transisi</a:t>
            </a:r>
            <a:r>
              <a:rPr lang="en-US" dirty="0"/>
              <a:t> </a:t>
            </a:r>
            <a:r>
              <a:rPr lang="en-US" dirty="0" err="1"/>
              <a:t>antar</a:t>
            </a:r>
            <a:r>
              <a:rPr lang="en-US" dirty="0"/>
              <a:t> outline</a:t>
            </a:r>
            <a:endParaRPr dirty="0"/>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42ad2f6649_0_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37" name="Google Shape;237;g142ad2f6649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480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1"/>
        <p:cNvGrpSpPr/>
        <p:nvPr/>
      </p:nvGrpSpPr>
      <p:grpSpPr>
        <a:xfrm>
          <a:off x="0" y="0"/>
          <a:ext cx="0" cy="0"/>
          <a:chOff x="0" y="0"/>
          <a:chExt cx="0" cy="0"/>
        </a:xfrm>
      </p:grpSpPr>
      <p:sp>
        <p:nvSpPr>
          <p:cNvPr id="92" name="Google Shape;92;p7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2"/>
          <p:cNvSpPr txBox="1">
            <a:spLocks noGrp="1"/>
          </p:cNvSpPr>
          <p:nvPr>
            <p:ph type="body" idx="1"/>
          </p:nvPr>
        </p:nvSpPr>
        <p:spPr>
          <a:xfrm>
            <a:off x="388943" y="1825625"/>
            <a:ext cx="1150998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4" name="Google Shape;94;p7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5" name="Google Shape;95;p7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96" name="Google Shape;96;p7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2"/>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3">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3200" dirty="0">
                  <a:solidFill>
                    <a:srgbClr val="FFFFFF"/>
                  </a:solidFill>
                  <a:latin typeface="Sora"/>
                  <a:ea typeface="Sora"/>
                  <a:cs typeface="Sora"/>
                  <a:sym typeface="Sora"/>
                </a:rPr>
                <a:t>Project </a:t>
              </a:r>
              <a:r>
                <a:rPr lang="en-US" sz="3200" dirty="0" err="1">
                  <a:solidFill>
                    <a:srgbClr val="FFFFFF"/>
                  </a:solidFill>
                  <a:latin typeface="Sora"/>
                  <a:ea typeface="Sora"/>
                  <a:cs typeface="Sora"/>
                  <a:sym typeface="Sora"/>
                </a:rPr>
                <a:t>Probability_Medical</a:t>
              </a:r>
              <a:r>
                <a:rPr lang="en-US" sz="3200" dirty="0">
                  <a:solidFill>
                    <a:srgbClr val="FFFFFF"/>
                  </a:solidFill>
                  <a:latin typeface="Sora"/>
                  <a:ea typeface="Sora"/>
                  <a:cs typeface="Sora"/>
                  <a:sym typeface="Sora"/>
                </a:rPr>
                <a:t> Insurance</a:t>
              </a:r>
              <a:endParaRPr sz="1050" b="0" i="0" u="none" strike="noStrike" cap="none" dirty="0">
                <a:solidFill>
                  <a:srgbClr val="000000"/>
                </a:solidFill>
                <a:latin typeface="Arial"/>
                <a:ea typeface="Arial"/>
                <a:cs typeface="Arial"/>
                <a:sym typeface="Arial"/>
              </a:endParaRP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a:solidFill>
                    <a:srgbClr val="103864"/>
                  </a:solidFill>
                  <a:latin typeface="Sora"/>
                  <a:ea typeface="Sora"/>
                  <a:cs typeface="Sora"/>
                  <a:sym typeface="Sora"/>
                </a:rPr>
                <a:t>Probability Course - Sekolah Data Pacmann</a:t>
              </a:r>
              <a:endParaRPr sz="1800" b="0" i="0" u="none" strike="noStrike" cap="none">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of BMI </a:t>
            </a:r>
            <a:endParaRPr dirty="0"/>
          </a:p>
        </p:txBody>
      </p:sp>
      <p:pic>
        <p:nvPicPr>
          <p:cNvPr id="3" name="Picture 2">
            <a:extLst>
              <a:ext uri="{FF2B5EF4-FFF2-40B4-BE49-F238E27FC236}">
                <a16:creationId xmlns:a16="http://schemas.microsoft.com/office/drawing/2014/main" id="{824545D6-BD79-FB3C-D1DE-84F4A6B78F01}"/>
              </a:ext>
            </a:extLst>
          </p:cNvPr>
          <p:cNvPicPr>
            <a:picLocks noChangeAspect="1"/>
          </p:cNvPicPr>
          <p:nvPr/>
        </p:nvPicPr>
        <p:blipFill>
          <a:blip r:embed="rId3"/>
          <a:stretch>
            <a:fillRect/>
          </a:stretch>
        </p:blipFill>
        <p:spPr>
          <a:xfrm>
            <a:off x="388943" y="1925982"/>
            <a:ext cx="6126339" cy="4064205"/>
          </a:xfrm>
          <a:prstGeom prst="rect">
            <a:avLst/>
          </a:prstGeom>
        </p:spPr>
      </p:pic>
      <p:sp>
        <p:nvSpPr>
          <p:cNvPr id="4" name="Google Shape;240;g142ad2f6649_0_89">
            <a:extLst>
              <a:ext uri="{FF2B5EF4-FFF2-40B4-BE49-F238E27FC236}">
                <a16:creationId xmlns:a16="http://schemas.microsoft.com/office/drawing/2014/main" id="{88E2C659-09F6-90DA-E390-E950795CFF83}"/>
              </a:ext>
            </a:extLst>
          </p:cNvPr>
          <p:cNvSpPr txBox="1"/>
          <p:nvPr/>
        </p:nvSpPr>
        <p:spPr>
          <a:xfrm>
            <a:off x="7211570" y="1979274"/>
            <a:ext cx="4485154" cy="3816389"/>
          </a:xfrm>
          <a:prstGeom prst="rect">
            <a:avLst/>
          </a:prstGeom>
          <a:noFill/>
          <a:ln>
            <a:noFill/>
          </a:ln>
        </p:spPr>
        <p:txBody>
          <a:bodyPr spcFirstLastPara="1" wrap="square" lIns="91425" tIns="45700" rIns="91425" bIns="45700" anchor="t" anchorCtr="0">
            <a:spAutoFit/>
          </a:bodyPr>
          <a:lstStyle/>
          <a:p>
            <a:pPr marL="444500" lvl="0" indent="-342900" algn="l" rtl="0">
              <a:spcBef>
                <a:spcPts val="0"/>
              </a:spcBef>
              <a:spcAft>
                <a:spcPts val="0"/>
              </a:spcAft>
              <a:buClr>
                <a:srgbClr val="103864"/>
              </a:buClr>
              <a:buSzPts val="2000"/>
              <a:buFont typeface="Arial" panose="020B0604020202020204" pitchFamily="34" charset="0"/>
              <a:buChar char="•"/>
            </a:pPr>
            <a:r>
              <a:rPr lang="en-US" sz="2000" b="1" dirty="0">
                <a:solidFill>
                  <a:srgbClr val="103864"/>
                </a:solidFill>
                <a:latin typeface="Sora"/>
                <a:ea typeface="Sora"/>
                <a:cs typeface="Sora"/>
                <a:sym typeface="Sora"/>
              </a:rPr>
              <a:t>The average </a:t>
            </a:r>
            <a:r>
              <a:rPr lang="en-US" sz="2000" dirty="0">
                <a:solidFill>
                  <a:srgbClr val="103864"/>
                </a:solidFill>
                <a:latin typeface="Sora"/>
                <a:ea typeface="Sora"/>
                <a:cs typeface="Sora"/>
                <a:sym typeface="Sora"/>
              </a:rPr>
              <a:t>body mass index of smoking user is </a:t>
            </a:r>
            <a:r>
              <a:rPr lang="en-US" sz="2000" b="1" dirty="0">
                <a:solidFill>
                  <a:srgbClr val="103864"/>
                </a:solidFill>
                <a:latin typeface="Sora"/>
                <a:ea typeface="Sora"/>
                <a:cs typeface="Sora"/>
                <a:sym typeface="Sora"/>
              </a:rPr>
              <a:t>30,71.</a:t>
            </a:r>
          </a:p>
          <a:p>
            <a:pPr marL="444500" lvl="0" indent="-342900" algn="l" rtl="0">
              <a:spcBef>
                <a:spcPts val="0"/>
              </a:spcBef>
              <a:spcAft>
                <a:spcPts val="0"/>
              </a:spcAft>
              <a:buClr>
                <a:srgbClr val="103864"/>
              </a:buClr>
              <a:buSzPts val="2000"/>
              <a:buFont typeface="Arial" panose="020B0604020202020204" pitchFamily="34" charset="0"/>
              <a:buChar char="•"/>
            </a:pPr>
            <a:endParaRPr lang="en-US" sz="2000" b="1" dirty="0">
              <a:solidFill>
                <a:srgbClr val="103864"/>
              </a:solidFill>
              <a:latin typeface="Sora"/>
              <a:ea typeface="Sora"/>
              <a:cs typeface="Sora"/>
              <a:sym typeface="Sora"/>
            </a:endParaRPr>
          </a:p>
          <a:p>
            <a:pPr marL="444500" lvl="0" indent="-342900" algn="l" rtl="0">
              <a:spcBef>
                <a:spcPts val="0"/>
              </a:spcBef>
              <a:spcAft>
                <a:spcPts val="0"/>
              </a:spcAft>
              <a:buClr>
                <a:srgbClr val="103864"/>
              </a:buClr>
              <a:buSzPts val="2000"/>
              <a:buFont typeface="Arial" panose="020B0604020202020204" pitchFamily="34" charset="0"/>
              <a:buChar char="•"/>
            </a:pPr>
            <a:r>
              <a:rPr lang="en-US" sz="2000" b="1" dirty="0">
                <a:solidFill>
                  <a:srgbClr val="103864"/>
                </a:solidFill>
                <a:latin typeface="Sora"/>
                <a:ea typeface="Sora"/>
                <a:cs typeface="Sora"/>
                <a:sym typeface="Sora"/>
              </a:rPr>
              <a:t>Ideal</a:t>
            </a:r>
            <a:r>
              <a:rPr lang="en-US" sz="2000" dirty="0">
                <a:solidFill>
                  <a:srgbClr val="103864"/>
                </a:solidFill>
                <a:latin typeface="Sora"/>
                <a:ea typeface="Sora"/>
                <a:cs typeface="Sora"/>
                <a:sym typeface="Sora"/>
              </a:rPr>
              <a:t> index of </a:t>
            </a:r>
            <a:r>
              <a:rPr lang="en-US" sz="2000" b="1" dirty="0">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18,5 </a:t>
            </a:r>
            <a:r>
              <a:rPr lang="en-US" sz="2000" dirty="0">
                <a:solidFill>
                  <a:srgbClr val="103864"/>
                </a:solidFill>
                <a:latin typeface="Sora"/>
                <a:ea typeface="Sora"/>
                <a:cs typeface="Sora"/>
                <a:sym typeface="Sora"/>
              </a:rPr>
              <a:t>to </a:t>
            </a:r>
            <a:r>
              <a:rPr lang="en-US" sz="2000" b="1" dirty="0">
                <a:solidFill>
                  <a:srgbClr val="103864"/>
                </a:solidFill>
                <a:latin typeface="Sora"/>
                <a:ea typeface="Sora"/>
                <a:cs typeface="Sora"/>
                <a:sym typeface="Sora"/>
              </a:rPr>
              <a:t>24,9</a:t>
            </a:r>
            <a:r>
              <a:rPr lang="en-US" sz="2000" dirty="0">
                <a:solidFill>
                  <a:srgbClr val="103864"/>
                </a:solidFill>
                <a:latin typeface="Sora"/>
                <a:ea typeface="Sora"/>
                <a:cs typeface="Sora"/>
                <a:sym typeface="Sora"/>
              </a:rPr>
              <a:t>. The average </a:t>
            </a:r>
            <a:r>
              <a:rPr lang="en-US" sz="2000" b="1" dirty="0">
                <a:solidFill>
                  <a:srgbClr val="103864"/>
                </a:solidFill>
                <a:latin typeface="Sora"/>
                <a:ea typeface="Sora"/>
                <a:cs typeface="Sora"/>
                <a:sym typeface="Sora"/>
              </a:rPr>
              <a:t>BMI</a:t>
            </a:r>
            <a:r>
              <a:rPr lang="en-US" sz="2000" dirty="0">
                <a:solidFill>
                  <a:srgbClr val="103864"/>
                </a:solidFill>
                <a:latin typeface="Sora"/>
                <a:ea typeface="Sora"/>
                <a:cs typeface="Sora"/>
                <a:sym typeface="Sora"/>
              </a:rPr>
              <a:t> index of smoking users is </a:t>
            </a:r>
            <a:r>
              <a:rPr lang="en-US" sz="2000" b="1" dirty="0">
                <a:solidFill>
                  <a:srgbClr val="103864"/>
                </a:solidFill>
                <a:latin typeface="Sora"/>
                <a:ea typeface="Sora"/>
                <a:cs typeface="Sora"/>
                <a:sym typeface="Sora"/>
              </a:rPr>
              <a:t>Overweight</a:t>
            </a:r>
            <a:r>
              <a:rPr lang="en-US" sz="2000" dirty="0">
                <a:solidFill>
                  <a:srgbClr val="103864"/>
                </a:solidFill>
                <a:latin typeface="Sora"/>
                <a:ea typeface="Sora"/>
                <a:cs typeface="Sora"/>
                <a:sym typeface="Sora"/>
              </a:rPr>
              <a:t>, because it </a:t>
            </a:r>
            <a:r>
              <a:rPr lang="en-US" sz="2000" b="1" dirty="0">
                <a:solidFill>
                  <a:srgbClr val="103864"/>
                </a:solidFill>
                <a:latin typeface="Sora"/>
                <a:ea typeface="Sora"/>
                <a:cs typeface="Sora"/>
                <a:sym typeface="Sora"/>
              </a:rPr>
              <a:t>exceeds</a:t>
            </a:r>
            <a:r>
              <a:rPr lang="en-US" sz="2000" dirty="0">
                <a:solidFill>
                  <a:srgbClr val="103864"/>
                </a:solidFill>
                <a:latin typeface="Sora"/>
                <a:ea typeface="Sora"/>
                <a:cs typeface="Sora"/>
                <a:sym typeface="Sora"/>
              </a:rPr>
              <a:t> the ideal index limit and </a:t>
            </a:r>
            <a:r>
              <a:rPr lang="en-US" sz="2000" b="1" dirty="0">
                <a:solidFill>
                  <a:srgbClr val="103864"/>
                </a:solidFill>
                <a:latin typeface="Sora"/>
                <a:ea typeface="Sora"/>
                <a:cs typeface="Sora"/>
                <a:sym typeface="Sora"/>
              </a:rPr>
              <a:t>more than 30</a:t>
            </a:r>
            <a:r>
              <a:rPr lang="en-US" sz="2000" dirty="0">
                <a:solidFill>
                  <a:srgbClr val="103864"/>
                </a:solidFill>
                <a:latin typeface="Sora"/>
                <a:ea typeface="Sora"/>
                <a:cs typeface="Sora"/>
                <a:sym typeface="Sora"/>
              </a:rPr>
              <a:t>. </a:t>
            </a:r>
            <a:r>
              <a:rPr lang="en-US" sz="1100" dirty="0">
                <a:solidFill>
                  <a:srgbClr val="103864"/>
                </a:solidFill>
                <a:latin typeface="Sora"/>
                <a:ea typeface="Sora"/>
                <a:cs typeface="Sora"/>
                <a:sym typeface="Sora"/>
              </a:rPr>
              <a:t>(https://www.cdc.gov/healthyweight/assessing/bmi/adult_bmi/index.html)</a:t>
            </a:r>
          </a:p>
          <a:p>
            <a:pPr marL="444500" lvl="0" indent="-342900" algn="l" rtl="0">
              <a:spcBef>
                <a:spcPts val="0"/>
              </a:spcBef>
              <a:spcAft>
                <a:spcPts val="0"/>
              </a:spcAft>
              <a:buClr>
                <a:srgbClr val="103864"/>
              </a:buClr>
              <a:buSzPts val="2000"/>
              <a:buFont typeface="Arial" panose="020B0604020202020204" pitchFamily="34" charset="0"/>
              <a:buChar char="•"/>
            </a:pPr>
            <a:endParaRPr lang="en-US" sz="2000" dirty="0">
              <a:solidFill>
                <a:srgbClr val="103864"/>
              </a:solidFill>
              <a:latin typeface="Sora"/>
              <a:ea typeface="Sora"/>
              <a:cs typeface="Sora"/>
              <a:sym typeface="Sora"/>
            </a:endParaRPr>
          </a:p>
          <a:p>
            <a:pPr marL="444500" lvl="0" indent="-342900" algn="l" rtl="0">
              <a:spcBef>
                <a:spcPts val="0"/>
              </a:spcBef>
              <a:spcAft>
                <a:spcPts val="0"/>
              </a:spcAft>
              <a:buClr>
                <a:srgbClr val="103864"/>
              </a:buClr>
              <a:buSzPts val="2000"/>
              <a:buFont typeface="Arial" panose="020B0604020202020204" pitchFamily="34" charset="0"/>
              <a:buChar char="•"/>
            </a:pPr>
            <a:endParaRPr lang="en-US" sz="2000" dirty="0">
              <a:solidFill>
                <a:srgbClr val="103864"/>
              </a:solidFill>
              <a:latin typeface="Sora"/>
              <a:ea typeface="Sora"/>
              <a:cs typeface="Sora"/>
              <a:sym typeface="Sora"/>
            </a:endParaRPr>
          </a:p>
        </p:txBody>
      </p:sp>
      <p:sp>
        <p:nvSpPr>
          <p:cNvPr id="2" name="Google Shape;270;g142ad2f6649_0_104">
            <a:extLst>
              <a:ext uri="{FF2B5EF4-FFF2-40B4-BE49-F238E27FC236}">
                <a16:creationId xmlns:a16="http://schemas.microsoft.com/office/drawing/2014/main" id="{0635C39E-9408-B60F-F3CD-0EB32E8A45D5}"/>
              </a:ext>
            </a:extLst>
          </p:cNvPr>
          <p:cNvSpPr txBox="1"/>
          <p:nvPr/>
        </p:nvSpPr>
        <p:spPr>
          <a:xfrm>
            <a:off x="414157" y="1341247"/>
            <a:ext cx="11035721" cy="584735"/>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the BMI distribution plot of insurance users, with additional information such as mean, median, and standard deviation. </a:t>
            </a:r>
            <a:endParaRPr sz="16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346843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Standard Deviation of Charges </a:t>
            </a:r>
            <a:endParaRPr dirty="0"/>
          </a:p>
        </p:txBody>
      </p:sp>
      <p:sp>
        <p:nvSpPr>
          <p:cNvPr id="4" name="Google Shape;240;g142ad2f6649_0_89">
            <a:extLst>
              <a:ext uri="{FF2B5EF4-FFF2-40B4-BE49-F238E27FC236}">
                <a16:creationId xmlns:a16="http://schemas.microsoft.com/office/drawing/2014/main" id="{88E2C659-09F6-90DA-E390-E950795CFF83}"/>
              </a:ext>
            </a:extLst>
          </p:cNvPr>
          <p:cNvSpPr txBox="1"/>
          <p:nvPr/>
        </p:nvSpPr>
        <p:spPr>
          <a:xfrm>
            <a:off x="6808304" y="1836535"/>
            <a:ext cx="4691270" cy="2554505"/>
          </a:xfrm>
          <a:prstGeom prst="rect">
            <a:avLst/>
          </a:prstGeom>
          <a:noFill/>
          <a:ln>
            <a:noFill/>
          </a:ln>
        </p:spPr>
        <p:txBody>
          <a:bodyPr spcFirstLastPara="1" wrap="square" lIns="91425" tIns="45700" rIns="91425" bIns="45700" anchor="t" anchorCtr="0">
            <a:spAutoFit/>
          </a:bodyPr>
          <a:lstStyle/>
          <a:p>
            <a:pPr marL="444500" lvl="0" indent="-342900" algn="just" rtl="0">
              <a:spcBef>
                <a:spcPts val="0"/>
              </a:spcBef>
              <a:spcAft>
                <a:spcPts val="0"/>
              </a:spcAft>
              <a:buClr>
                <a:srgbClr val="103864"/>
              </a:buClr>
              <a:buSzPts val="2000"/>
              <a:buFont typeface="Arial" panose="020B0604020202020204" pitchFamily="34" charset="0"/>
              <a:buChar char="•"/>
            </a:pPr>
            <a:r>
              <a:rPr lang="en-US" sz="2000" b="1" dirty="0">
                <a:solidFill>
                  <a:srgbClr val="103864"/>
                </a:solidFill>
                <a:latin typeface="Sora"/>
                <a:ea typeface="Sora"/>
                <a:cs typeface="Sora"/>
                <a:sym typeface="Sora"/>
              </a:rPr>
              <a:t>Average</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of </a:t>
            </a:r>
            <a:r>
              <a:rPr lang="en-US" sz="2000" b="1" dirty="0">
                <a:solidFill>
                  <a:srgbClr val="103864"/>
                </a:solidFill>
                <a:latin typeface="Sora"/>
                <a:ea typeface="Sora"/>
                <a:cs typeface="Sora"/>
                <a:sym typeface="Sora"/>
              </a:rPr>
              <a:t>smoking users</a:t>
            </a:r>
            <a:r>
              <a:rPr lang="en-US" sz="2000" dirty="0">
                <a:solidFill>
                  <a:srgbClr val="103864"/>
                </a:solidFill>
                <a:latin typeface="Sora"/>
                <a:ea typeface="Sora"/>
                <a:cs typeface="Sora"/>
                <a:sym typeface="Sora"/>
              </a:rPr>
              <a:t> are </a:t>
            </a:r>
            <a:r>
              <a:rPr lang="en-US" sz="2000" b="1" dirty="0">
                <a:solidFill>
                  <a:srgbClr val="103864"/>
                </a:solidFill>
                <a:latin typeface="Sora"/>
                <a:ea typeface="Sora"/>
                <a:cs typeface="Sora"/>
                <a:sym typeface="Sora"/>
              </a:rPr>
              <a:t>greater</a:t>
            </a:r>
            <a:r>
              <a:rPr lang="en-US" sz="2000" dirty="0">
                <a:solidFill>
                  <a:srgbClr val="103864"/>
                </a:solidFill>
                <a:latin typeface="Sora"/>
                <a:ea typeface="Sora"/>
                <a:cs typeface="Sora"/>
                <a:sym typeface="Sora"/>
              </a:rPr>
              <a:t> than </a:t>
            </a:r>
            <a:r>
              <a:rPr lang="en-US" sz="2000" b="1" dirty="0">
                <a:solidFill>
                  <a:srgbClr val="103864"/>
                </a:solidFill>
                <a:latin typeface="Sora"/>
                <a:ea typeface="Sora"/>
                <a:cs typeface="Sora"/>
                <a:sym typeface="Sora"/>
              </a:rPr>
              <a:t>nonsmokers</a:t>
            </a:r>
          </a:p>
          <a:p>
            <a:pPr marL="444500" lvl="0" indent="-342900" algn="just" rtl="0">
              <a:spcBef>
                <a:spcPts val="0"/>
              </a:spcBef>
              <a:spcAft>
                <a:spcPts val="0"/>
              </a:spcAft>
              <a:buClr>
                <a:srgbClr val="103864"/>
              </a:buClr>
              <a:buSzPts val="2000"/>
              <a:buFont typeface="Arial" panose="020B0604020202020204" pitchFamily="34" charset="0"/>
              <a:buChar char="•"/>
            </a:pPr>
            <a:endParaRPr lang="en-US" sz="2000" dirty="0">
              <a:solidFill>
                <a:srgbClr val="103864"/>
              </a:solidFill>
              <a:latin typeface="Sora"/>
              <a:ea typeface="Sora"/>
              <a:cs typeface="Sora"/>
              <a:sym typeface="Sora"/>
            </a:endParaRPr>
          </a:p>
          <a:p>
            <a:pPr marL="444500" lvl="0" indent="-342900" algn="just" rtl="0">
              <a:spcBef>
                <a:spcPts val="0"/>
              </a:spcBef>
              <a:spcAft>
                <a:spcPts val="0"/>
              </a:spcAft>
              <a:buClr>
                <a:srgbClr val="103864"/>
              </a:buClr>
              <a:buSzPts val="2000"/>
              <a:buFont typeface="Arial" panose="020B0604020202020204" pitchFamily="34" charset="0"/>
              <a:buChar char="•"/>
            </a:pPr>
            <a:r>
              <a:rPr lang="en-US" sz="2000" dirty="0">
                <a:solidFill>
                  <a:srgbClr val="103864"/>
                </a:solidFill>
                <a:latin typeface="Sora"/>
                <a:ea typeface="Sora"/>
                <a:cs typeface="Sora"/>
                <a:sym typeface="Sora"/>
              </a:rPr>
              <a:t>However, the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of </a:t>
            </a:r>
            <a:r>
              <a:rPr lang="en-US" sz="2000" b="1" dirty="0">
                <a:solidFill>
                  <a:srgbClr val="103864"/>
                </a:solidFill>
                <a:latin typeface="Sora"/>
                <a:ea typeface="Sora"/>
                <a:cs typeface="Sora"/>
                <a:sym typeface="Sora"/>
              </a:rPr>
              <a:t>smoking</a:t>
            </a:r>
            <a:r>
              <a:rPr lang="en-US" sz="2000" dirty="0">
                <a:solidFill>
                  <a:srgbClr val="103864"/>
                </a:solidFill>
                <a:latin typeface="Sora"/>
                <a:ea typeface="Sora"/>
                <a:cs typeface="Sora"/>
                <a:sym typeface="Sora"/>
              </a:rPr>
              <a:t> users are more </a:t>
            </a:r>
            <a:r>
              <a:rPr lang="en-US" sz="2000" b="1" dirty="0">
                <a:solidFill>
                  <a:srgbClr val="103864"/>
                </a:solidFill>
                <a:latin typeface="Sora"/>
                <a:ea typeface="Sora"/>
                <a:cs typeface="Sora"/>
                <a:sym typeface="Sora"/>
              </a:rPr>
              <a:t>varied</a:t>
            </a:r>
            <a:r>
              <a:rPr lang="en-US" sz="2000" dirty="0">
                <a:solidFill>
                  <a:srgbClr val="103864"/>
                </a:solidFill>
                <a:latin typeface="Sora"/>
                <a:ea typeface="Sora"/>
                <a:cs typeface="Sora"/>
                <a:sym typeface="Sora"/>
              </a:rPr>
              <a:t> than </a:t>
            </a:r>
            <a:r>
              <a:rPr lang="en-US" sz="2000" b="1" dirty="0">
                <a:solidFill>
                  <a:srgbClr val="103864"/>
                </a:solidFill>
                <a:latin typeface="Sora"/>
                <a:ea typeface="Sora"/>
                <a:cs typeface="Sora"/>
                <a:sym typeface="Sora"/>
              </a:rPr>
              <a:t>nonsmokers</a:t>
            </a:r>
          </a:p>
          <a:p>
            <a:pPr marL="444500" lvl="0" indent="-342900" algn="just" rtl="0">
              <a:spcBef>
                <a:spcPts val="0"/>
              </a:spcBef>
              <a:spcAft>
                <a:spcPts val="0"/>
              </a:spcAft>
              <a:buClr>
                <a:srgbClr val="103864"/>
              </a:buClr>
              <a:buSzPts val="2000"/>
              <a:buFont typeface="Arial" panose="020B0604020202020204" pitchFamily="34" charset="0"/>
              <a:buChar char="•"/>
            </a:pPr>
            <a:endParaRPr lang="en-US" sz="2000" b="1" dirty="0">
              <a:solidFill>
                <a:srgbClr val="103864"/>
              </a:solidFill>
              <a:latin typeface="Sora"/>
              <a:ea typeface="Sora"/>
              <a:cs typeface="Sora"/>
              <a:sym typeface="Sora"/>
            </a:endParaRPr>
          </a:p>
        </p:txBody>
      </p:sp>
      <p:pic>
        <p:nvPicPr>
          <p:cNvPr id="5" name="Picture 4">
            <a:extLst>
              <a:ext uri="{FF2B5EF4-FFF2-40B4-BE49-F238E27FC236}">
                <a16:creationId xmlns:a16="http://schemas.microsoft.com/office/drawing/2014/main" id="{3FB40295-7615-208B-8A4D-95C6E992C05E}"/>
              </a:ext>
            </a:extLst>
          </p:cNvPr>
          <p:cNvPicPr>
            <a:picLocks noChangeAspect="1"/>
          </p:cNvPicPr>
          <p:nvPr/>
        </p:nvPicPr>
        <p:blipFill>
          <a:blip r:embed="rId3"/>
          <a:stretch>
            <a:fillRect/>
          </a:stretch>
        </p:blipFill>
        <p:spPr>
          <a:xfrm>
            <a:off x="395250" y="1836535"/>
            <a:ext cx="5694443" cy="4363676"/>
          </a:xfrm>
          <a:prstGeom prst="rect">
            <a:avLst/>
          </a:prstGeom>
        </p:spPr>
      </p:pic>
      <p:sp>
        <p:nvSpPr>
          <p:cNvPr id="6" name="Google Shape;270;g142ad2f6649_0_104">
            <a:extLst>
              <a:ext uri="{FF2B5EF4-FFF2-40B4-BE49-F238E27FC236}">
                <a16:creationId xmlns:a16="http://schemas.microsoft.com/office/drawing/2014/main" id="{3EBBDF85-01C9-0E71-1427-549C4A2DBE4C}"/>
              </a:ext>
            </a:extLst>
          </p:cNvPr>
          <p:cNvSpPr txBox="1"/>
          <p:nvPr/>
        </p:nvSpPr>
        <p:spPr>
          <a:xfrm>
            <a:off x="388943" y="1251800"/>
            <a:ext cx="11035721" cy="584735"/>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the charges distribution plot of insurance users for Smoker and </a:t>
            </a:r>
            <a:r>
              <a:rPr lang="en-US" sz="1600" dirty="0" err="1">
                <a:solidFill>
                  <a:srgbClr val="103864"/>
                </a:solidFill>
                <a:latin typeface="Sora"/>
                <a:ea typeface="Sora"/>
                <a:cs typeface="Sora"/>
                <a:sym typeface="Sora"/>
              </a:rPr>
              <a:t>NonSmoker</a:t>
            </a:r>
            <a:r>
              <a:rPr lang="en-US" sz="1600" dirty="0">
                <a:solidFill>
                  <a:srgbClr val="103864"/>
                </a:solidFill>
                <a:latin typeface="Sora"/>
                <a:ea typeface="Sora"/>
                <a:cs typeface="Sora"/>
                <a:sym typeface="Sora"/>
              </a:rPr>
              <a:t>, with additional information such as mean, and standard deviation. </a:t>
            </a:r>
            <a:endParaRPr sz="16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161051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42ad2f6649_0_9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a:t>
            </a:r>
            <a:endParaRPr dirty="0"/>
          </a:p>
        </p:txBody>
      </p:sp>
      <p:sp>
        <p:nvSpPr>
          <p:cNvPr id="258" name="Google Shape;258;g142ad2f6649_0_94"/>
          <p:cNvSpPr txBox="1"/>
          <p:nvPr/>
        </p:nvSpPr>
        <p:spPr>
          <a:xfrm>
            <a:off x="414157" y="1475045"/>
            <a:ext cx="11388900" cy="4401164"/>
          </a:xfrm>
          <a:prstGeom prst="rect">
            <a:avLst/>
          </a:prstGeom>
          <a:noFill/>
          <a:ln>
            <a:noFill/>
          </a:ln>
        </p:spPr>
        <p:txBody>
          <a:bodyPr spcFirstLastPara="1" wrap="square" lIns="91425" tIns="45700" rIns="91425" bIns="45700" anchor="t" anchorCtr="0">
            <a:spAutoFit/>
          </a:bodyPr>
          <a:lstStyle/>
          <a:p>
            <a:pPr marL="457200" lvl="0" indent="457200" algn="just" rtl="0">
              <a:spcBef>
                <a:spcPts val="0"/>
              </a:spcBef>
              <a:spcAft>
                <a:spcPts val="0"/>
              </a:spcAft>
              <a:buNone/>
            </a:pPr>
            <a:r>
              <a:rPr lang="en-US" sz="2000" dirty="0">
                <a:solidFill>
                  <a:srgbClr val="103864"/>
                </a:solidFill>
                <a:latin typeface="Sora"/>
                <a:ea typeface="Sora"/>
                <a:cs typeface="Sora"/>
                <a:sym typeface="Sora"/>
              </a:rPr>
              <a:t>Generally, the user age of primary beneﬁciary from data personal health charges is very diverse. The average user age of primary beneﬁciary is 39 years with 14 years standard deviation. However, the average age of female and male users who smoke is almost the same, 38 years old. </a:t>
            </a:r>
          </a:p>
          <a:p>
            <a:pPr marL="457200" lvl="0" indent="457200" algn="just" rtl="0">
              <a:spcBef>
                <a:spcPts val="0"/>
              </a:spcBef>
              <a:spcAft>
                <a:spcPts val="0"/>
              </a:spcAft>
              <a:buNone/>
            </a:pPr>
            <a:endParaRPr lang="en-US"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Interestingly, The average body mass index of the smoking user is 30,71. based on information from CDC, the Ideal index of BMI is 18,5 to 24,9, thus the average BMI index of smoking users is overweight because it exceeds the ideal index limit and more than 30.</a:t>
            </a:r>
          </a:p>
          <a:p>
            <a:pPr marL="457200" lvl="0" indent="457200" algn="just" rtl="0">
              <a:spcBef>
                <a:spcPts val="0"/>
              </a:spcBef>
              <a:spcAft>
                <a:spcPts val="0"/>
              </a:spcAft>
              <a:buNone/>
            </a:pPr>
            <a:endParaRPr lang="en-US"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As a result, the average charges of smoking users are greater than nonsmokers with an average of $32.000, 23 for smoking users, and $8434,27 for nonsmoking users. These two numbers have a huge difference. However, the charges of smoking users are more varied than nonsmokers.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14870"/>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a:t>Distribution of charges by gender</a:t>
            </a:r>
            <a:endParaRPr dirty="0"/>
          </a:p>
        </p:txBody>
      </p:sp>
      <p:pic>
        <p:nvPicPr>
          <p:cNvPr id="5" name="Picture 4">
            <a:extLst>
              <a:ext uri="{FF2B5EF4-FFF2-40B4-BE49-F238E27FC236}">
                <a16:creationId xmlns:a16="http://schemas.microsoft.com/office/drawing/2014/main" id="{C383875D-776C-6B8A-ED87-C335582DDD45}"/>
              </a:ext>
            </a:extLst>
          </p:cNvPr>
          <p:cNvPicPr>
            <a:picLocks noChangeAspect="1"/>
          </p:cNvPicPr>
          <p:nvPr/>
        </p:nvPicPr>
        <p:blipFill>
          <a:blip r:embed="rId3"/>
          <a:stretch>
            <a:fillRect/>
          </a:stretch>
        </p:blipFill>
        <p:spPr>
          <a:xfrm>
            <a:off x="494528" y="1690825"/>
            <a:ext cx="6044071" cy="4233032"/>
          </a:xfrm>
          <a:prstGeom prst="rect">
            <a:avLst/>
          </a:prstGeom>
        </p:spPr>
      </p:pic>
      <p:sp>
        <p:nvSpPr>
          <p:cNvPr id="6" name="Google Shape;270;g142ad2f6649_0_104">
            <a:extLst>
              <a:ext uri="{FF2B5EF4-FFF2-40B4-BE49-F238E27FC236}">
                <a16:creationId xmlns:a16="http://schemas.microsoft.com/office/drawing/2014/main" id="{DAAA8890-9E49-EB86-118A-A905CBD6E2EB}"/>
              </a:ext>
            </a:extLst>
          </p:cNvPr>
          <p:cNvSpPr txBox="1"/>
          <p:nvPr/>
        </p:nvSpPr>
        <p:spPr>
          <a:xfrm>
            <a:off x="388943" y="1251800"/>
            <a:ext cx="11035721" cy="33851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the distribution of charges by gender.     </a:t>
            </a:r>
          </a:p>
        </p:txBody>
      </p:sp>
      <p:sp>
        <p:nvSpPr>
          <p:cNvPr id="7" name="Google Shape;270;g142ad2f6649_0_104">
            <a:extLst>
              <a:ext uri="{FF2B5EF4-FFF2-40B4-BE49-F238E27FC236}">
                <a16:creationId xmlns:a16="http://schemas.microsoft.com/office/drawing/2014/main" id="{929800B7-A213-7050-01E3-7E4353FCBB4C}"/>
              </a:ext>
            </a:extLst>
          </p:cNvPr>
          <p:cNvSpPr txBox="1"/>
          <p:nvPr/>
        </p:nvSpPr>
        <p:spPr>
          <a:xfrm>
            <a:off x="6538599" y="1891217"/>
            <a:ext cx="5251844" cy="1015622"/>
          </a:xfrm>
          <a:prstGeom prst="rect">
            <a:avLst/>
          </a:prstGeom>
          <a:noFill/>
          <a:ln>
            <a:noFill/>
          </a:ln>
        </p:spPr>
        <p:txBody>
          <a:bodyPr spcFirstLastPara="1" wrap="square" lIns="91425" tIns="45700" rIns="91425" bIns="45700" anchor="t" anchorCtr="0">
            <a:spAutoFit/>
          </a:bodyPr>
          <a:lstStyle/>
          <a:p>
            <a:pPr marL="387350" lvl="0" indent="-285750" algn="just" rtl="0">
              <a:lnSpc>
                <a:spcPct val="150000"/>
              </a:lnSpc>
              <a:spcBef>
                <a:spcPts val="0"/>
              </a:spcBef>
              <a:spcAft>
                <a:spcPts val="0"/>
              </a:spcAft>
              <a:buClr>
                <a:srgbClr val="103864"/>
              </a:buClr>
              <a:buSzPts val="2000"/>
              <a:buFont typeface="Wingdings" panose="05000000000000000000" pitchFamily="2" charset="2"/>
              <a:buChar char="§"/>
            </a:pPr>
            <a:r>
              <a:rPr lang="en-US" sz="2000" dirty="0">
                <a:solidFill>
                  <a:srgbClr val="103864"/>
                </a:solidFill>
                <a:latin typeface="Sora"/>
                <a:ea typeface="Sora"/>
                <a:cs typeface="Sora"/>
                <a:sym typeface="Sora"/>
              </a:rPr>
              <a:t>The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from </a:t>
            </a:r>
            <a:r>
              <a:rPr lang="en-US" sz="2000" b="1" dirty="0">
                <a:solidFill>
                  <a:srgbClr val="103864"/>
                </a:solidFill>
                <a:latin typeface="Sora"/>
                <a:ea typeface="Sora"/>
                <a:cs typeface="Sora"/>
                <a:sym typeface="Sora"/>
              </a:rPr>
              <a:t>female users</a:t>
            </a:r>
            <a:r>
              <a:rPr lang="en-US" sz="2000" dirty="0">
                <a:solidFill>
                  <a:srgbClr val="103864"/>
                </a:solidFill>
                <a:latin typeface="Sora"/>
                <a:ea typeface="Sora"/>
                <a:cs typeface="Sora"/>
                <a:sym typeface="Sora"/>
              </a:rPr>
              <a:t> are higher than </a:t>
            </a:r>
            <a:r>
              <a:rPr lang="en-US" sz="2000" b="1" dirty="0">
                <a:solidFill>
                  <a:srgbClr val="103864"/>
                </a:solidFill>
                <a:latin typeface="Sora"/>
                <a:ea typeface="Sora"/>
                <a:cs typeface="Sora"/>
                <a:sym typeface="Sora"/>
              </a:rPr>
              <a:t>male charges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401557" y="264614"/>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800" dirty="0"/>
              <a:t>Probability Mass Function of Charges by Region</a:t>
            </a:r>
            <a:endParaRPr sz="2800" dirty="0"/>
          </a:p>
        </p:txBody>
      </p:sp>
      <p:sp>
        <p:nvSpPr>
          <p:cNvPr id="6" name="Google Shape;270;g142ad2f6649_0_104">
            <a:extLst>
              <a:ext uri="{FF2B5EF4-FFF2-40B4-BE49-F238E27FC236}">
                <a16:creationId xmlns:a16="http://schemas.microsoft.com/office/drawing/2014/main" id="{DAAA8890-9E49-EB86-118A-A905CBD6E2EB}"/>
              </a:ext>
            </a:extLst>
          </p:cNvPr>
          <p:cNvSpPr txBox="1"/>
          <p:nvPr/>
        </p:nvSpPr>
        <p:spPr>
          <a:xfrm>
            <a:off x="388943" y="1251800"/>
            <a:ext cx="11035721" cy="33851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a:t>
            </a:r>
            <a:r>
              <a:rPr lang="en-US" sz="1600" b="1" dirty="0">
                <a:solidFill>
                  <a:srgbClr val="103864"/>
                </a:solidFill>
                <a:latin typeface="Sora" panose="020B0604020202020204" charset="0"/>
                <a:ea typeface="Sora"/>
                <a:cs typeface="Sora" panose="020B0604020202020204" charset="0"/>
                <a:sym typeface="Sora"/>
              </a:rPr>
              <a:t>Probability Mass Function</a:t>
            </a:r>
            <a:r>
              <a:rPr lang="en-US" sz="1600" dirty="0">
                <a:solidFill>
                  <a:srgbClr val="103864"/>
                </a:solidFill>
                <a:latin typeface="Sora" panose="020B0604020202020204" charset="0"/>
                <a:ea typeface="Sora"/>
                <a:cs typeface="Sora" panose="020B0604020202020204" charset="0"/>
                <a:sym typeface="Sora"/>
              </a:rPr>
              <a:t> of </a:t>
            </a:r>
            <a:r>
              <a:rPr lang="en-US" sz="1600" b="1" dirty="0">
                <a:solidFill>
                  <a:srgbClr val="103864"/>
                </a:solidFill>
                <a:latin typeface="Sora" panose="020B0604020202020204" charset="0"/>
                <a:ea typeface="Sora"/>
                <a:cs typeface="Sora" panose="020B0604020202020204" charset="0"/>
                <a:sym typeface="Sora"/>
              </a:rPr>
              <a:t>Charges by Region</a:t>
            </a:r>
          </a:p>
        </p:txBody>
      </p:sp>
      <p:pic>
        <p:nvPicPr>
          <p:cNvPr id="3" name="Picture 2">
            <a:extLst>
              <a:ext uri="{FF2B5EF4-FFF2-40B4-BE49-F238E27FC236}">
                <a16:creationId xmlns:a16="http://schemas.microsoft.com/office/drawing/2014/main" id="{15143314-F9DD-E0A6-C313-A0F5D22A8031}"/>
              </a:ext>
            </a:extLst>
          </p:cNvPr>
          <p:cNvPicPr>
            <a:picLocks noChangeAspect="1"/>
          </p:cNvPicPr>
          <p:nvPr/>
        </p:nvPicPr>
        <p:blipFill>
          <a:blip r:embed="rId3"/>
          <a:stretch>
            <a:fillRect/>
          </a:stretch>
        </p:blipFill>
        <p:spPr>
          <a:xfrm>
            <a:off x="498274" y="1752069"/>
            <a:ext cx="5803135" cy="4237073"/>
          </a:xfrm>
          <a:prstGeom prst="rect">
            <a:avLst/>
          </a:prstGeom>
        </p:spPr>
      </p:pic>
      <p:sp>
        <p:nvSpPr>
          <p:cNvPr id="4" name="Google Shape;270;g142ad2f6649_0_104">
            <a:extLst>
              <a:ext uri="{FF2B5EF4-FFF2-40B4-BE49-F238E27FC236}">
                <a16:creationId xmlns:a16="http://schemas.microsoft.com/office/drawing/2014/main" id="{A03E3637-8900-19E7-5DC2-E8723FC07AFC}"/>
              </a:ext>
            </a:extLst>
          </p:cNvPr>
          <p:cNvSpPr txBox="1"/>
          <p:nvPr/>
        </p:nvSpPr>
        <p:spPr>
          <a:xfrm>
            <a:off x="6538599" y="1891217"/>
            <a:ext cx="5251844" cy="2862282"/>
          </a:xfrm>
          <a:prstGeom prst="rect">
            <a:avLst/>
          </a:prstGeom>
          <a:noFill/>
          <a:ln>
            <a:noFill/>
          </a:ln>
        </p:spPr>
        <p:txBody>
          <a:bodyPr spcFirstLastPara="1" wrap="square" lIns="91425" tIns="45700" rIns="91425" bIns="45700" anchor="t" anchorCtr="0">
            <a:spAutoFit/>
          </a:bodyPr>
          <a:lstStyle/>
          <a:p>
            <a:pPr marL="101600" lvl="0" algn="just" rtl="0">
              <a:lnSpc>
                <a:spcPct val="150000"/>
              </a:lnSpc>
              <a:spcBef>
                <a:spcPts val="0"/>
              </a:spcBef>
              <a:spcAft>
                <a:spcPts val="0"/>
              </a:spcAft>
              <a:buClr>
                <a:srgbClr val="103864"/>
              </a:buClr>
              <a:buSzPts val="2000"/>
            </a:pPr>
            <a:r>
              <a:rPr lang="en-US" sz="2000" b="1" dirty="0">
                <a:solidFill>
                  <a:srgbClr val="103864"/>
                </a:solidFill>
                <a:latin typeface="Sora"/>
                <a:ea typeface="Sora"/>
                <a:cs typeface="Sora"/>
                <a:sym typeface="Sora"/>
              </a:rPr>
              <a:t>Southeast</a:t>
            </a:r>
            <a:r>
              <a:rPr lang="en-US" sz="2000" dirty="0">
                <a:solidFill>
                  <a:srgbClr val="103864"/>
                </a:solidFill>
                <a:latin typeface="Sora"/>
                <a:ea typeface="Sora"/>
                <a:cs typeface="Sora"/>
                <a:sym typeface="Sora"/>
              </a:rPr>
              <a:t> region has the </a:t>
            </a:r>
            <a:r>
              <a:rPr lang="en-US" sz="2000" b="1" dirty="0">
                <a:solidFill>
                  <a:srgbClr val="103864"/>
                </a:solidFill>
                <a:latin typeface="Sora"/>
                <a:ea typeface="Sora"/>
                <a:cs typeface="Sora"/>
                <a:sym typeface="Sora"/>
              </a:rPr>
              <a:t>highest probability mass function </a:t>
            </a:r>
            <a:r>
              <a:rPr lang="en-US" sz="2000" dirty="0">
                <a:solidFill>
                  <a:srgbClr val="103864"/>
                </a:solidFill>
                <a:latin typeface="Sora"/>
                <a:ea typeface="Sora"/>
                <a:cs typeface="Sora"/>
                <a:sym typeface="Sora"/>
              </a:rPr>
              <a:t>while </a:t>
            </a:r>
            <a:r>
              <a:rPr lang="en-US" sz="2000" b="1" dirty="0">
                <a:solidFill>
                  <a:srgbClr val="103864"/>
                </a:solidFill>
                <a:latin typeface="Sora"/>
                <a:ea typeface="Sora"/>
                <a:cs typeface="Sora"/>
                <a:sym typeface="Sora"/>
              </a:rPr>
              <a:t>southwest region</a:t>
            </a:r>
            <a:r>
              <a:rPr lang="en-US" sz="2000" dirty="0">
                <a:solidFill>
                  <a:srgbClr val="103864"/>
                </a:solidFill>
                <a:latin typeface="Sora"/>
                <a:ea typeface="Sora"/>
                <a:cs typeface="Sora"/>
                <a:sym typeface="Sora"/>
              </a:rPr>
              <a:t> has the </a:t>
            </a:r>
            <a:r>
              <a:rPr lang="en-US" sz="2000" b="1" dirty="0">
                <a:solidFill>
                  <a:srgbClr val="103864"/>
                </a:solidFill>
                <a:latin typeface="Sora"/>
                <a:ea typeface="Sora"/>
                <a:cs typeface="Sora"/>
                <a:sym typeface="Sora"/>
              </a:rPr>
              <a:t>lowest</a:t>
            </a:r>
            <a:r>
              <a:rPr lang="en-US" sz="2000" dirty="0">
                <a:solidFill>
                  <a:srgbClr val="103864"/>
                </a:solidFill>
                <a:latin typeface="Sora"/>
                <a:ea typeface="Sora"/>
                <a:cs typeface="Sora"/>
                <a:sym typeface="Sora"/>
              </a:rPr>
              <a:t> probability mass function. However,</a:t>
            </a:r>
            <a:r>
              <a:rPr lang="en-US" sz="2000" b="1" dirty="0">
                <a:solidFill>
                  <a:srgbClr val="103864"/>
                </a:solidFill>
                <a:latin typeface="Sora"/>
                <a:ea typeface="Sora"/>
                <a:cs typeface="Sora"/>
                <a:sym typeface="Sora"/>
              </a:rPr>
              <a:t> northwest region </a:t>
            </a:r>
            <a:r>
              <a:rPr lang="en-US" sz="2000" dirty="0">
                <a:solidFill>
                  <a:srgbClr val="103864"/>
                </a:solidFill>
                <a:latin typeface="Sora"/>
                <a:ea typeface="Sora"/>
                <a:cs typeface="Sora"/>
                <a:sym typeface="Sora"/>
              </a:rPr>
              <a:t>has </a:t>
            </a:r>
            <a:r>
              <a:rPr lang="en-US" sz="2000" b="1" dirty="0">
                <a:solidFill>
                  <a:srgbClr val="103864"/>
                </a:solidFill>
                <a:latin typeface="Sora"/>
                <a:ea typeface="Sora"/>
                <a:cs typeface="Sora"/>
                <a:sym typeface="Sora"/>
              </a:rPr>
              <a:t>similar</a:t>
            </a:r>
            <a:r>
              <a:rPr lang="en-US" sz="2000" dirty="0">
                <a:solidFill>
                  <a:srgbClr val="103864"/>
                </a:solidFill>
                <a:latin typeface="Sora"/>
                <a:ea typeface="Sora"/>
                <a:cs typeface="Sora"/>
                <a:sym typeface="Sora"/>
              </a:rPr>
              <a:t> PMF with southwest region.</a:t>
            </a:r>
            <a:endParaRPr lang="en-US" sz="2000" b="1" dirty="0">
              <a:solidFill>
                <a:srgbClr val="103864"/>
              </a:solidFill>
              <a:latin typeface="Sora"/>
              <a:ea typeface="Sora"/>
              <a:cs typeface="Sora"/>
              <a:sym typeface="Sora"/>
            </a:endParaRPr>
          </a:p>
        </p:txBody>
      </p:sp>
    </p:spTree>
    <p:extLst>
      <p:ext uri="{BB962C8B-B14F-4D97-AF65-F5344CB8AC3E}">
        <p14:creationId xmlns:p14="http://schemas.microsoft.com/office/powerpoint/2010/main" val="193787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401557" y="264614"/>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800" dirty="0"/>
              <a:t>Proportion of Participants Number by Region</a:t>
            </a:r>
            <a:endParaRPr sz="2800" dirty="0"/>
          </a:p>
        </p:txBody>
      </p:sp>
      <p:sp>
        <p:nvSpPr>
          <p:cNvPr id="6" name="Google Shape;270;g142ad2f6649_0_104">
            <a:extLst>
              <a:ext uri="{FF2B5EF4-FFF2-40B4-BE49-F238E27FC236}">
                <a16:creationId xmlns:a16="http://schemas.microsoft.com/office/drawing/2014/main" id="{DAAA8890-9E49-EB86-118A-A905CBD6E2EB}"/>
              </a:ext>
            </a:extLst>
          </p:cNvPr>
          <p:cNvSpPr txBox="1"/>
          <p:nvPr/>
        </p:nvSpPr>
        <p:spPr>
          <a:xfrm>
            <a:off x="388943" y="1251800"/>
            <a:ext cx="11035721" cy="33851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a:t>
            </a:r>
            <a:r>
              <a:rPr lang="en-US" sz="1600" b="1" dirty="0">
                <a:solidFill>
                  <a:srgbClr val="103864"/>
                </a:solidFill>
                <a:latin typeface="Sora" panose="020B0604020202020204" charset="0"/>
                <a:ea typeface="Sora"/>
                <a:cs typeface="Sora" panose="020B0604020202020204" charset="0"/>
                <a:sym typeface="Sora"/>
              </a:rPr>
              <a:t>Proportion of Participants Number by Region</a:t>
            </a:r>
          </a:p>
        </p:txBody>
      </p:sp>
      <p:sp>
        <p:nvSpPr>
          <p:cNvPr id="4" name="Google Shape;270;g142ad2f6649_0_104">
            <a:extLst>
              <a:ext uri="{FF2B5EF4-FFF2-40B4-BE49-F238E27FC236}">
                <a16:creationId xmlns:a16="http://schemas.microsoft.com/office/drawing/2014/main" id="{A03E3637-8900-19E7-5DC2-E8723FC07AFC}"/>
              </a:ext>
            </a:extLst>
          </p:cNvPr>
          <p:cNvSpPr txBox="1"/>
          <p:nvPr/>
        </p:nvSpPr>
        <p:spPr>
          <a:xfrm>
            <a:off x="6430617" y="1702372"/>
            <a:ext cx="5251844" cy="1938952"/>
          </a:xfrm>
          <a:prstGeom prst="rect">
            <a:avLst/>
          </a:prstGeom>
          <a:noFill/>
          <a:ln>
            <a:noFill/>
          </a:ln>
        </p:spPr>
        <p:txBody>
          <a:bodyPr spcFirstLastPara="1" wrap="square" lIns="91425" tIns="45700" rIns="91425" bIns="45700" anchor="t" anchorCtr="0">
            <a:spAutoFit/>
          </a:bodyPr>
          <a:lstStyle/>
          <a:p>
            <a:pPr marL="101600" lvl="0" algn="just" rtl="0">
              <a:lnSpc>
                <a:spcPct val="150000"/>
              </a:lnSpc>
              <a:spcBef>
                <a:spcPts val="0"/>
              </a:spcBef>
              <a:spcAft>
                <a:spcPts val="0"/>
              </a:spcAft>
              <a:buClr>
                <a:srgbClr val="103864"/>
              </a:buClr>
              <a:buSzPts val="2000"/>
            </a:pPr>
            <a:r>
              <a:rPr lang="en-US" sz="2000" b="1" dirty="0">
                <a:solidFill>
                  <a:srgbClr val="103864"/>
                </a:solidFill>
                <a:latin typeface="Sora"/>
                <a:ea typeface="Sora"/>
                <a:cs typeface="Sora"/>
                <a:sym typeface="Sora"/>
              </a:rPr>
              <a:t>The Southeast region</a:t>
            </a:r>
            <a:r>
              <a:rPr lang="en-US" sz="2000" dirty="0">
                <a:solidFill>
                  <a:srgbClr val="103864"/>
                </a:solidFill>
                <a:latin typeface="Sora"/>
                <a:ea typeface="Sora"/>
                <a:cs typeface="Sora"/>
                <a:sym typeface="Sora"/>
              </a:rPr>
              <a:t> has the </a:t>
            </a:r>
            <a:r>
              <a:rPr lang="en-US" sz="2000" b="1" dirty="0">
                <a:solidFill>
                  <a:srgbClr val="103864"/>
                </a:solidFill>
                <a:latin typeface="Sora"/>
                <a:ea typeface="Sora"/>
                <a:cs typeface="Sora"/>
                <a:sym typeface="Sora"/>
              </a:rPr>
              <a:t>highest</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proportion</a:t>
            </a:r>
            <a:r>
              <a:rPr lang="en-US" sz="2000" dirty="0">
                <a:solidFill>
                  <a:srgbClr val="103864"/>
                </a:solidFill>
                <a:latin typeface="Sora"/>
                <a:ea typeface="Sora"/>
                <a:cs typeface="Sora"/>
                <a:sym typeface="Sora"/>
              </a:rPr>
              <a:t> of participants while the others have almost the same proportion. </a:t>
            </a:r>
          </a:p>
        </p:txBody>
      </p:sp>
      <p:pic>
        <p:nvPicPr>
          <p:cNvPr id="5" name="Picture 4">
            <a:extLst>
              <a:ext uri="{FF2B5EF4-FFF2-40B4-BE49-F238E27FC236}">
                <a16:creationId xmlns:a16="http://schemas.microsoft.com/office/drawing/2014/main" id="{1DF0A845-D92A-ED43-346D-69B7A9E82BDE}"/>
              </a:ext>
            </a:extLst>
          </p:cNvPr>
          <p:cNvPicPr>
            <a:picLocks noChangeAspect="1"/>
          </p:cNvPicPr>
          <p:nvPr/>
        </p:nvPicPr>
        <p:blipFill>
          <a:blip r:embed="rId3"/>
          <a:stretch>
            <a:fillRect/>
          </a:stretch>
        </p:blipFill>
        <p:spPr>
          <a:xfrm>
            <a:off x="172758" y="1702372"/>
            <a:ext cx="6257859" cy="4447299"/>
          </a:xfrm>
          <a:prstGeom prst="rect">
            <a:avLst/>
          </a:prstGeom>
        </p:spPr>
      </p:pic>
    </p:spTree>
    <p:extLst>
      <p:ext uri="{BB962C8B-B14F-4D97-AF65-F5344CB8AC3E}">
        <p14:creationId xmlns:p14="http://schemas.microsoft.com/office/powerpoint/2010/main" val="4176831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401557" y="264614"/>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800" dirty="0"/>
              <a:t>Proportion of Participant Number by Smoker Status</a:t>
            </a:r>
            <a:endParaRPr sz="2800" dirty="0"/>
          </a:p>
        </p:txBody>
      </p:sp>
      <p:sp>
        <p:nvSpPr>
          <p:cNvPr id="6" name="Google Shape;270;g142ad2f6649_0_104">
            <a:extLst>
              <a:ext uri="{FF2B5EF4-FFF2-40B4-BE49-F238E27FC236}">
                <a16:creationId xmlns:a16="http://schemas.microsoft.com/office/drawing/2014/main" id="{DAAA8890-9E49-EB86-118A-A905CBD6E2EB}"/>
              </a:ext>
            </a:extLst>
          </p:cNvPr>
          <p:cNvSpPr txBox="1"/>
          <p:nvPr/>
        </p:nvSpPr>
        <p:spPr>
          <a:xfrm>
            <a:off x="388943" y="1251800"/>
            <a:ext cx="11035721" cy="33851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a:t>
            </a:r>
            <a:r>
              <a:rPr lang="en-US" sz="1600" b="1" dirty="0">
                <a:solidFill>
                  <a:srgbClr val="103864"/>
                </a:solidFill>
                <a:latin typeface="Sora" panose="020B0604020202020204" charset="0"/>
                <a:ea typeface="Sora"/>
                <a:cs typeface="Sora" panose="020B0604020202020204" charset="0"/>
                <a:sym typeface="Sora"/>
              </a:rPr>
              <a:t>Proportion of Participant Number by Smoker Status</a:t>
            </a:r>
          </a:p>
        </p:txBody>
      </p:sp>
      <p:sp>
        <p:nvSpPr>
          <p:cNvPr id="4" name="Google Shape;270;g142ad2f6649_0_104">
            <a:extLst>
              <a:ext uri="{FF2B5EF4-FFF2-40B4-BE49-F238E27FC236}">
                <a16:creationId xmlns:a16="http://schemas.microsoft.com/office/drawing/2014/main" id="{A03E3637-8900-19E7-5DC2-E8723FC07AFC}"/>
              </a:ext>
            </a:extLst>
          </p:cNvPr>
          <p:cNvSpPr txBox="1"/>
          <p:nvPr/>
        </p:nvSpPr>
        <p:spPr>
          <a:xfrm>
            <a:off x="6430617" y="1702372"/>
            <a:ext cx="5251844" cy="1477287"/>
          </a:xfrm>
          <a:prstGeom prst="rect">
            <a:avLst/>
          </a:prstGeom>
          <a:noFill/>
          <a:ln>
            <a:noFill/>
          </a:ln>
        </p:spPr>
        <p:txBody>
          <a:bodyPr spcFirstLastPara="1" wrap="square" lIns="91425" tIns="45700" rIns="91425" bIns="45700" anchor="t" anchorCtr="0">
            <a:spAutoFit/>
          </a:bodyPr>
          <a:lstStyle/>
          <a:p>
            <a:pPr marL="101600" lvl="0" algn="just" rtl="0">
              <a:lnSpc>
                <a:spcPct val="150000"/>
              </a:lnSpc>
              <a:spcBef>
                <a:spcPts val="0"/>
              </a:spcBef>
              <a:spcAft>
                <a:spcPts val="0"/>
              </a:spcAft>
              <a:buClr>
                <a:srgbClr val="103864"/>
              </a:buClr>
              <a:buSzPts val="2000"/>
            </a:pPr>
            <a:r>
              <a:rPr lang="en-US" sz="2000" b="1" dirty="0">
                <a:solidFill>
                  <a:srgbClr val="103864"/>
                </a:solidFill>
                <a:latin typeface="Sora"/>
                <a:ea typeface="Sora"/>
                <a:cs typeface="Sora"/>
                <a:sym typeface="Sora"/>
              </a:rPr>
              <a:t>Non-smoker </a:t>
            </a:r>
            <a:r>
              <a:rPr lang="en-US" sz="2000" dirty="0">
                <a:solidFill>
                  <a:srgbClr val="103864"/>
                </a:solidFill>
                <a:latin typeface="Sora"/>
                <a:ea typeface="Sora"/>
                <a:cs typeface="Sora"/>
                <a:sym typeface="Sora"/>
              </a:rPr>
              <a:t>users have a </a:t>
            </a:r>
            <a:r>
              <a:rPr lang="en-US" sz="2000" b="1" dirty="0">
                <a:solidFill>
                  <a:srgbClr val="103864"/>
                </a:solidFill>
                <a:latin typeface="Sora"/>
                <a:ea typeface="Sora"/>
                <a:cs typeface="Sora"/>
                <a:sym typeface="Sora"/>
              </a:rPr>
              <a:t>higher</a:t>
            </a:r>
            <a:r>
              <a:rPr lang="en-US" sz="2000" dirty="0">
                <a:solidFill>
                  <a:srgbClr val="103864"/>
                </a:solidFill>
                <a:latin typeface="Sora"/>
                <a:ea typeface="Sora"/>
                <a:cs typeface="Sora"/>
                <a:sym typeface="Sora"/>
              </a:rPr>
              <a:t> proportion of participant number than </a:t>
            </a:r>
            <a:r>
              <a:rPr lang="en-US" sz="2000" b="1" dirty="0">
                <a:solidFill>
                  <a:srgbClr val="103864"/>
                </a:solidFill>
                <a:latin typeface="Sora"/>
                <a:ea typeface="Sora"/>
                <a:cs typeface="Sora"/>
                <a:sym typeface="Sora"/>
              </a:rPr>
              <a:t>smoker users. </a:t>
            </a:r>
          </a:p>
        </p:txBody>
      </p:sp>
      <p:pic>
        <p:nvPicPr>
          <p:cNvPr id="3" name="Picture 2">
            <a:extLst>
              <a:ext uri="{FF2B5EF4-FFF2-40B4-BE49-F238E27FC236}">
                <a16:creationId xmlns:a16="http://schemas.microsoft.com/office/drawing/2014/main" id="{CB63F58B-2B83-5283-23D6-445C1C56665A}"/>
              </a:ext>
            </a:extLst>
          </p:cNvPr>
          <p:cNvPicPr>
            <a:picLocks noChangeAspect="1"/>
          </p:cNvPicPr>
          <p:nvPr/>
        </p:nvPicPr>
        <p:blipFill>
          <a:blip r:embed="rId3"/>
          <a:stretch>
            <a:fillRect/>
          </a:stretch>
        </p:blipFill>
        <p:spPr>
          <a:xfrm>
            <a:off x="547100" y="1801162"/>
            <a:ext cx="5214284" cy="4400856"/>
          </a:xfrm>
          <a:prstGeom prst="rect">
            <a:avLst/>
          </a:prstGeom>
        </p:spPr>
      </p:pic>
    </p:spTree>
    <p:extLst>
      <p:ext uri="{BB962C8B-B14F-4D97-AF65-F5344CB8AC3E}">
        <p14:creationId xmlns:p14="http://schemas.microsoft.com/office/powerpoint/2010/main" val="1897388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401557" y="264614"/>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sz="2800" dirty="0"/>
              <a:t>Distribution of charges by region</a:t>
            </a:r>
            <a:endParaRPr sz="2800" dirty="0"/>
          </a:p>
        </p:txBody>
      </p:sp>
      <p:sp>
        <p:nvSpPr>
          <p:cNvPr id="6" name="Google Shape;270;g142ad2f6649_0_104">
            <a:extLst>
              <a:ext uri="{FF2B5EF4-FFF2-40B4-BE49-F238E27FC236}">
                <a16:creationId xmlns:a16="http://schemas.microsoft.com/office/drawing/2014/main" id="{DAAA8890-9E49-EB86-118A-A905CBD6E2EB}"/>
              </a:ext>
            </a:extLst>
          </p:cNvPr>
          <p:cNvSpPr txBox="1"/>
          <p:nvPr/>
        </p:nvSpPr>
        <p:spPr>
          <a:xfrm>
            <a:off x="388943" y="1251800"/>
            <a:ext cx="11035721" cy="33851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a:t>
            </a:r>
            <a:r>
              <a:rPr lang="en-US" sz="1600" b="1" dirty="0">
                <a:solidFill>
                  <a:srgbClr val="103864"/>
                </a:solidFill>
                <a:latin typeface="Sora" panose="020B0604020202020204" charset="0"/>
                <a:ea typeface="Sora"/>
                <a:cs typeface="Sora" panose="020B0604020202020204" charset="0"/>
                <a:sym typeface="Sora"/>
              </a:rPr>
              <a:t>distribution of charges by region</a:t>
            </a:r>
          </a:p>
        </p:txBody>
      </p:sp>
      <p:sp>
        <p:nvSpPr>
          <p:cNvPr id="4" name="Google Shape;270;g142ad2f6649_0_104">
            <a:extLst>
              <a:ext uri="{FF2B5EF4-FFF2-40B4-BE49-F238E27FC236}">
                <a16:creationId xmlns:a16="http://schemas.microsoft.com/office/drawing/2014/main" id="{A03E3637-8900-19E7-5DC2-E8723FC07AFC}"/>
              </a:ext>
            </a:extLst>
          </p:cNvPr>
          <p:cNvSpPr txBox="1"/>
          <p:nvPr/>
        </p:nvSpPr>
        <p:spPr>
          <a:xfrm>
            <a:off x="6947451" y="1838856"/>
            <a:ext cx="4665435" cy="3323946"/>
          </a:xfrm>
          <a:prstGeom prst="rect">
            <a:avLst/>
          </a:prstGeom>
          <a:noFill/>
          <a:ln>
            <a:noFill/>
          </a:ln>
        </p:spPr>
        <p:txBody>
          <a:bodyPr spcFirstLastPara="1" wrap="square" lIns="91425" tIns="45700" rIns="91425" bIns="45700" anchor="t" anchorCtr="0">
            <a:spAutoFit/>
          </a:bodyPr>
          <a:lstStyle/>
          <a:p>
            <a:pPr marL="101600" lvl="0" algn="just" rtl="0">
              <a:lnSpc>
                <a:spcPct val="150000"/>
              </a:lnSpc>
              <a:spcBef>
                <a:spcPts val="0"/>
              </a:spcBef>
              <a:spcAft>
                <a:spcPts val="0"/>
              </a:spcAft>
              <a:buClr>
                <a:srgbClr val="103864"/>
              </a:buClr>
              <a:buSzPts val="2000"/>
            </a:pPr>
            <a:r>
              <a:rPr lang="en-US" sz="2000" b="1" dirty="0">
                <a:solidFill>
                  <a:srgbClr val="103864"/>
                </a:solidFill>
                <a:latin typeface="Sora"/>
                <a:ea typeface="Sora"/>
                <a:cs typeface="Sora"/>
                <a:sym typeface="Sora"/>
              </a:rPr>
              <a:t>The Southeast region </a:t>
            </a:r>
            <a:r>
              <a:rPr lang="en-US" sz="2000" dirty="0">
                <a:solidFill>
                  <a:srgbClr val="103864"/>
                </a:solidFill>
                <a:latin typeface="Sora"/>
                <a:ea typeface="Sora"/>
                <a:cs typeface="Sora"/>
                <a:sym typeface="Sora"/>
              </a:rPr>
              <a:t>has a </a:t>
            </a:r>
            <a:r>
              <a:rPr lang="en-US" sz="2000" b="1" dirty="0">
                <a:solidFill>
                  <a:srgbClr val="103864"/>
                </a:solidFill>
                <a:latin typeface="Sora"/>
                <a:ea typeface="Sora"/>
                <a:cs typeface="Sora"/>
                <a:sym typeface="Sora"/>
              </a:rPr>
              <a:t>more diverse</a:t>
            </a:r>
            <a:r>
              <a:rPr lang="en-US" sz="2000" dirty="0">
                <a:solidFill>
                  <a:srgbClr val="103864"/>
                </a:solidFill>
                <a:latin typeface="Sora"/>
                <a:ea typeface="Sora"/>
                <a:cs typeface="Sora"/>
                <a:sym typeface="Sora"/>
              </a:rPr>
              <a:t> distribution of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compared</a:t>
            </a:r>
            <a:r>
              <a:rPr lang="en-US" sz="2000" dirty="0">
                <a:solidFill>
                  <a:srgbClr val="103864"/>
                </a:solidFill>
                <a:latin typeface="Sora"/>
                <a:ea typeface="Sora"/>
                <a:cs typeface="Sora"/>
                <a:sym typeface="Sora"/>
              </a:rPr>
              <a:t> to </a:t>
            </a:r>
            <a:r>
              <a:rPr lang="en-US" sz="2000" b="1" dirty="0">
                <a:solidFill>
                  <a:srgbClr val="103864"/>
                </a:solidFill>
                <a:latin typeface="Sora"/>
                <a:ea typeface="Sora"/>
                <a:cs typeface="Sora"/>
                <a:sym typeface="Sora"/>
              </a:rPr>
              <a:t>other regions</a:t>
            </a:r>
            <a:r>
              <a:rPr lang="en-US" sz="2000" dirty="0">
                <a:solidFill>
                  <a:srgbClr val="103864"/>
                </a:solidFill>
                <a:latin typeface="Sora"/>
                <a:ea typeface="Sora"/>
                <a:cs typeface="Sora"/>
                <a:sym typeface="Sora"/>
              </a:rPr>
              <a:t>. Some users have </a:t>
            </a:r>
            <a:r>
              <a:rPr lang="en-US" sz="2000" b="1" dirty="0">
                <a:solidFill>
                  <a:srgbClr val="103864"/>
                </a:solidFill>
                <a:latin typeface="Sora"/>
                <a:ea typeface="Sora"/>
                <a:cs typeface="Sora"/>
                <a:sym typeface="Sora"/>
              </a:rPr>
              <a:t>charges</a:t>
            </a:r>
            <a:r>
              <a:rPr lang="en-US" sz="2000" dirty="0">
                <a:solidFill>
                  <a:srgbClr val="103864"/>
                </a:solidFill>
                <a:latin typeface="Sora"/>
                <a:ea typeface="Sora"/>
                <a:cs typeface="Sora"/>
                <a:sym typeface="Sora"/>
              </a:rPr>
              <a:t> exceeding $60,000. However, </a:t>
            </a:r>
            <a:r>
              <a:rPr lang="en-US" sz="2000" b="1" dirty="0">
                <a:solidFill>
                  <a:srgbClr val="103864"/>
                </a:solidFill>
                <a:latin typeface="Sora"/>
                <a:ea typeface="Sora"/>
                <a:cs typeface="Sora"/>
                <a:sym typeface="Sora"/>
              </a:rPr>
              <a:t>other regions </a:t>
            </a:r>
            <a:r>
              <a:rPr lang="en-US" sz="2000" dirty="0">
                <a:solidFill>
                  <a:srgbClr val="103864"/>
                </a:solidFill>
                <a:latin typeface="Sora"/>
                <a:ea typeface="Sora"/>
                <a:cs typeface="Sora"/>
                <a:sym typeface="Sora"/>
              </a:rPr>
              <a:t>also contain a variety of charge distributions.</a:t>
            </a:r>
          </a:p>
        </p:txBody>
      </p:sp>
      <p:pic>
        <p:nvPicPr>
          <p:cNvPr id="5" name="Picture 4">
            <a:extLst>
              <a:ext uri="{FF2B5EF4-FFF2-40B4-BE49-F238E27FC236}">
                <a16:creationId xmlns:a16="http://schemas.microsoft.com/office/drawing/2014/main" id="{5248D4D0-C738-B022-761E-5DF23529EA6B}"/>
              </a:ext>
            </a:extLst>
          </p:cNvPr>
          <p:cNvPicPr>
            <a:picLocks noChangeAspect="1"/>
          </p:cNvPicPr>
          <p:nvPr/>
        </p:nvPicPr>
        <p:blipFill>
          <a:blip r:embed="rId3"/>
          <a:stretch>
            <a:fillRect/>
          </a:stretch>
        </p:blipFill>
        <p:spPr>
          <a:xfrm>
            <a:off x="388943" y="1702372"/>
            <a:ext cx="6477561" cy="4282811"/>
          </a:xfrm>
          <a:prstGeom prst="rect">
            <a:avLst/>
          </a:prstGeom>
        </p:spPr>
      </p:pic>
    </p:spTree>
    <p:extLst>
      <p:ext uri="{BB962C8B-B14F-4D97-AF65-F5344CB8AC3E}">
        <p14:creationId xmlns:p14="http://schemas.microsoft.com/office/powerpoint/2010/main" val="3271865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3" name="TextBox 2">
            <a:extLst>
              <a:ext uri="{FF2B5EF4-FFF2-40B4-BE49-F238E27FC236}">
                <a16:creationId xmlns:a16="http://schemas.microsoft.com/office/drawing/2014/main" id="{778AD231-D825-CBAD-44DE-111C9E7EABCC}"/>
              </a:ext>
            </a:extLst>
          </p:cNvPr>
          <p:cNvSpPr txBox="1"/>
          <p:nvPr/>
        </p:nvSpPr>
        <p:spPr>
          <a:xfrm>
            <a:off x="762829" y="1459454"/>
            <a:ext cx="10249728" cy="3791679"/>
          </a:xfrm>
          <a:prstGeom prst="rect">
            <a:avLst/>
          </a:prstGeom>
          <a:noFill/>
        </p:spPr>
        <p:txBody>
          <a:bodyPr wrap="square">
            <a:spAutoFit/>
          </a:bodyPr>
          <a:lstStyle/>
          <a:p>
            <a:pPr marL="387350" indent="-285750" algn="just">
              <a:lnSpc>
                <a:spcPct val="150000"/>
              </a:lnSpc>
              <a:buClr>
                <a:srgbClr val="103864"/>
              </a:buClr>
              <a:buSzPts val="2000"/>
              <a:buFont typeface="Wingdings" panose="05000000000000000000" pitchFamily="2" charset="2"/>
              <a:buChar char="§"/>
            </a:pPr>
            <a:r>
              <a:rPr lang="en-US" sz="1800" dirty="0">
                <a:solidFill>
                  <a:srgbClr val="103864"/>
                </a:solidFill>
                <a:latin typeface="Sora"/>
                <a:ea typeface="Sora"/>
                <a:cs typeface="Sora"/>
                <a:sym typeface="Sora"/>
              </a:rPr>
              <a:t>The </a:t>
            </a:r>
            <a:r>
              <a:rPr lang="en-US" sz="1800" b="1" dirty="0">
                <a:solidFill>
                  <a:srgbClr val="103864"/>
                </a:solidFill>
                <a:latin typeface="Sora"/>
                <a:ea typeface="Sora"/>
                <a:cs typeface="Sora"/>
                <a:sym typeface="Sora"/>
              </a:rPr>
              <a:t>charges</a:t>
            </a:r>
            <a:r>
              <a:rPr lang="en-US" sz="1800" dirty="0">
                <a:solidFill>
                  <a:srgbClr val="103864"/>
                </a:solidFill>
                <a:latin typeface="Sora"/>
                <a:ea typeface="Sora"/>
                <a:cs typeface="Sora"/>
                <a:sym typeface="Sora"/>
              </a:rPr>
              <a:t> of </a:t>
            </a:r>
            <a:r>
              <a:rPr lang="en-US" sz="1800" b="1" dirty="0">
                <a:solidFill>
                  <a:srgbClr val="103864"/>
                </a:solidFill>
                <a:latin typeface="Sora"/>
                <a:ea typeface="Sora"/>
                <a:cs typeface="Sora"/>
                <a:sym typeface="Sora"/>
              </a:rPr>
              <a:t>female users </a:t>
            </a:r>
            <a:r>
              <a:rPr lang="en-US" sz="1800" dirty="0">
                <a:solidFill>
                  <a:srgbClr val="103864"/>
                </a:solidFill>
                <a:latin typeface="Sora"/>
                <a:ea typeface="Sora"/>
                <a:cs typeface="Sora"/>
                <a:sym typeface="Sora"/>
              </a:rPr>
              <a:t>from </a:t>
            </a:r>
            <a:r>
              <a:rPr lang="en-US" sz="1800" b="1" dirty="0">
                <a:solidFill>
                  <a:srgbClr val="103864"/>
                </a:solidFill>
                <a:latin typeface="Sora"/>
                <a:ea typeface="Sora"/>
                <a:cs typeface="Sora"/>
                <a:sym typeface="Sora"/>
              </a:rPr>
              <a:t>data personal health charges </a:t>
            </a:r>
            <a:r>
              <a:rPr lang="en-US" sz="1800" dirty="0">
                <a:solidFill>
                  <a:srgbClr val="103864"/>
                </a:solidFill>
                <a:latin typeface="Sora"/>
                <a:ea typeface="Sora"/>
                <a:cs typeface="Sora"/>
                <a:sym typeface="Sora"/>
              </a:rPr>
              <a:t>are </a:t>
            </a:r>
            <a:r>
              <a:rPr lang="en-US" sz="1800" b="1" dirty="0">
                <a:solidFill>
                  <a:srgbClr val="103864"/>
                </a:solidFill>
                <a:latin typeface="Sora"/>
                <a:ea typeface="Sora"/>
                <a:cs typeface="Sora"/>
                <a:sym typeface="Sora"/>
              </a:rPr>
              <a:t>higher</a:t>
            </a:r>
            <a:r>
              <a:rPr lang="en-US" sz="1800" dirty="0">
                <a:solidFill>
                  <a:srgbClr val="103864"/>
                </a:solidFill>
                <a:latin typeface="Sora"/>
                <a:ea typeface="Sora"/>
                <a:cs typeface="Sora"/>
                <a:sym typeface="Sora"/>
              </a:rPr>
              <a:t> than </a:t>
            </a:r>
            <a:r>
              <a:rPr lang="en-US" sz="1800" b="1" dirty="0">
                <a:solidFill>
                  <a:srgbClr val="103864"/>
                </a:solidFill>
                <a:latin typeface="Sora"/>
                <a:ea typeface="Sora"/>
                <a:cs typeface="Sora"/>
                <a:sym typeface="Sora"/>
              </a:rPr>
              <a:t>male charges</a:t>
            </a:r>
            <a:r>
              <a:rPr lang="en-US" sz="1800" dirty="0">
                <a:solidFill>
                  <a:srgbClr val="103864"/>
                </a:solidFill>
                <a:latin typeface="Sora"/>
                <a:ea typeface="Sora"/>
                <a:cs typeface="Sora"/>
                <a:sym typeface="Sora"/>
              </a:rPr>
              <a:t>.  Based on region, </a:t>
            </a:r>
            <a:r>
              <a:rPr lang="en-US" sz="1800" b="1" dirty="0">
                <a:solidFill>
                  <a:srgbClr val="103864"/>
                </a:solidFill>
                <a:latin typeface="Sora"/>
                <a:ea typeface="Sora"/>
                <a:cs typeface="Sora"/>
                <a:sym typeface="Sora"/>
              </a:rPr>
              <a:t>The Southeast region </a:t>
            </a:r>
            <a:r>
              <a:rPr lang="en-US" sz="1800" dirty="0">
                <a:solidFill>
                  <a:srgbClr val="103864"/>
                </a:solidFill>
                <a:latin typeface="Sora"/>
                <a:ea typeface="Sora"/>
                <a:cs typeface="Sora"/>
                <a:sym typeface="Sora"/>
              </a:rPr>
              <a:t>has </a:t>
            </a:r>
            <a:r>
              <a:rPr lang="en-US" sz="1800" b="1" dirty="0">
                <a:solidFill>
                  <a:srgbClr val="103864"/>
                </a:solidFill>
                <a:latin typeface="Sora"/>
                <a:ea typeface="Sora"/>
                <a:cs typeface="Sora"/>
                <a:sym typeface="Sora"/>
              </a:rPr>
              <a:t>the highest proportion</a:t>
            </a:r>
            <a:r>
              <a:rPr lang="en-US" sz="1800" dirty="0">
                <a:solidFill>
                  <a:srgbClr val="103864"/>
                </a:solidFill>
                <a:latin typeface="Sora"/>
                <a:ea typeface="Sora"/>
                <a:cs typeface="Sora"/>
                <a:sym typeface="Sora"/>
              </a:rPr>
              <a:t> of participants while the others have almost the same proportion.  </a:t>
            </a:r>
          </a:p>
          <a:p>
            <a:pPr marL="387350" indent="-285750" algn="just">
              <a:lnSpc>
                <a:spcPct val="150000"/>
              </a:lnSpc>
              <a:buClr>
                <a:srgbClr val="103864"/>
              </a:buClr>
              <a:buSzPts val="2000"/>
              <a:buFont typeface="Wingdings" panose="05000000000000000000" pitchFamily="2" charset="2"/>
              <a:buChar char="§"/>
            </a:pPr>
            <a:endParaRPr lang="en-US" sz="1800" dirty="0">
              <a:solidFill>
                <a:srgbClr val="103864"/>
              </a:solidFill>
              <a:latin typeface="Sora"/>
              <a:ea typeface="Sora"/>
              <a:cs typeface="Sora"/>
              <a:sym typeface="Sora"/>
            </a:endParaRPr>
          </a:p>
          <a:p>
            <a:pPr marL="387350" indent="-285750" algn="just">
              <a:lnSpc>
                <a:spcPct val="150000"/>
              </a:lnSpc>
              <a:buClr>
                <a:srgbClr val="103864"/>
              </a:buClr>
              <a:buSzPts val="2000"/>
              <a:buFont typeface="Wingdings" panose="05000000000000000000" pitchFamily="2" charset="2"/>
              <a:buChar char="§"/>
            </a:pPr>
            <a:r>
              <a:rPr lang="en-US" sz="1800" b="1" dirty="0">
                <a:solidFill>
                  <a:srgbClr val="103864"/>
                </a:solidFill>
                <a:latin typeface="Sora"/>
                <a:ea typeface="Sora"/>
                <a:cs typeface="Sora"/>
                <a:sym typeface="Sora"/>
              </a:rPr>
              <a:t>The Southeast region </a:t>
            </a:r>
            <a:r>
              <a:rPr lang="en-US" sz="1800" dirty="0">
                <a:solidFill>
                  <a:srgbClr val="103864"/>
                </a:solidFill>
                <a:latin typeface="Sora"/>
                <a:ea typeface="Sora"/>
                <a:cs typeface="Sora"/>
                <a:sym typeface="Sora"/>
              </a:rPr>
              <a:t>has a more diverse distribution of charges compared to other regions. Some users have charges exceeding $60,000. However, other regions also contain a variety of charge distributions.  One of the factors that may be related to these charges is smoker status. Based on smoker status, </a:t>
            </a:r>
            <a:r>
              <a:rPr lang="en-US" sz="1800" b="1" dirty="0">
                <a:solidFill>
                  <a:srgbClr val="103864"/>
                </a:solidFill>
                <a:latin typeface="Sora"/>
                <a:ea typeface="Sora"/>
                <a:cs typeface="Sora"/>
                <a:sym typeface="Sora"/>
              </a:rPr>
              <a:t>non-smoker users </a:t>
            </a:r>
            <a:r>
              <a:rPr lang="en-US" sz="1800" dirty="0">
                <a:solidFill>
                  <a:srgbClr val="103864"/>
                </a:solidFill>
                <a:latin typeface="Sora"/>
                <a:ea typeface="Sora"/>
                <a:cs typeface="Sora"/>
                <a:sym typeface="Sora"/>
              </a:rPr>
              <a:t>have a </a:t>
            </a:r>
            <a:r>
              <a:rPr lang="en-US" sz="1800" b="1" dirty="0">
                <a:solidFill>
                  <a:srgbClr val="103864"/>
                </a:solidFill>
                <a:latin typeface="Sora"/>
                <a:ea typeface="Sora"/>
                <a:cs typeface="Sora"/>
                <a:sym typeface="Sora"/>
              </a:rPr>
              <a:t>higher proportion </a:t>
            </a:r>
            <a:r>
              <a:rPr lang="en-US" sz="1800" dirty="0">
                <a:solidFill>
                  <a:srgbClr val="103864"/>
                </a:solidFill>
                <a:latin typeface="Sora"/>
                <a:ea typeface="Sora"/>
                <a:cs typeface="Sora"/>
                <a:sym typeface="Sora"/>
              </a:rPr>
              <a:t>of </a:t>
            </a:r>
            <a:r>
              <a:rPr lang="en-US" sz="1800" b="1" dirty="0">
                <a:solidFill>
                  <a:srgbClr val="103864"/>
                </a:solidFill>
                <a:latin typeface="Sora"/>
                <a:ea typeface="Sora"/>
                <a:cs typeface="Sora"/>
                <a:sym typeface="Sora"/>
              </a:rPr>
              <a:t>participant number than smoker users</a:t>
            </a:r>
            <a:r>
              <a:rPr lang="en-US" sz="1800" dirty="0">
                <a:solidFill>
                  <a:srgbClr val="103864"/>
                </a:solidFill>
                <a:latin typeface="Sora"/>
                <a:ea typeface="Sora"/>
                <a:cs typeface="Sora"/>
                <a:sym typeface="Sora"/>
              </a:rPr>
              <a:t>. </a:t>
            </a:r>
          </a:p>
        </p:txBody>
      </p:sp>
      <p:sp>
        <p:nvSpPr>
          <p:cNvPr id="14" name="Title 13">
            <a:extLst>
              <a:ext uri="{FF2B5EF4-FFF2-40B4-BE49-F238E27FC236}">
                <a16:creationId xmlns:a16="http://schemas.microsoft.com/office/drawing/2014/main" id="{C960CB56-4AB8-E59C-B1DF-0298BB797E08}"/>
              </a:ext>
            </a:extLst>
          </p:cNvPr>
          <p:cNvSpPr>
            <a:spLocks noGrp="1"/>
          </p:cNvSpPr>
          <p:nvPr>
            <p:ph type="title"/>
          </p:nvPr>
        </p:nvSpPr>
        <p:spPr/>
        <p:txBody>
          <a:bodyPr/>
          <a:lstStyle/>
          <a:p>
            <a:r>
              <a:rPr lang="en-US" dirty="0"/>
              <a:t>Analysis</a:t>
            </a: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Introduction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Dataset</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Descriptive Statistic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Categorical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Continuous Variables Analysis</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Variables Correlation</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Hypothesis Testing</a:t>
            </a:r>
            <a:endParaRPr sz="200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a:solidFill>
                  <a:srgbClr val="103864"/>
                </a:solidFill>
                <a:latin typeface="Sora"/>
                <a:ea typeface="Sora"/>
                <a:cs typeface="Sora"/>
                <a:sym typeface="Sora"/>
              </a:rPr>
              <a:t>Conclusion</a:t>
            </a:r>
            <a:endParaRPr sz="200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400" dirty="0"/>
              <a:t>Density of someone has charges &gt; 16.700 given he has BMI &gt; 25</a:t>
            </a:r>
            <a:endParaRPr sz="2400" dirty="0"/>
          </a:p>
        </p:txBody>
      </p:sp>
      <p:sp>
        <p:nvSpPr>
          <p:cNvPr id="306" name="Google Shape;306;g142ad2f6649_0_114"/>
          <p:cNvSpPr txBox="1"/>
          <p:nvPr/>
        </p:nvSpPr>
        <p:spPr>
          <a:xfrm>
            <a:off x="401515" y="1584375"/>
            <a:ext cx="11058302" cy="707846"/>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This section shows density plot of </a:t>
            </a:r>
            <a:r>
              <a:rPr lang="en-US" sz="2000" dirty="0">
                <a:solidFill>
                  <a:srgbClr val="103864"/>
                </a:solidFill>
                <a:latin typeface="Sora" panose="020B0604020202020204" charset="0"/>
                <a:cs typeface="Sora" panose="020B0604020202020204" charset="0"/>
              </a:rPr>
              <a:t>someone has charges &gt; 16.700 given he has BMI &gt; 25</a:t>
            </a:r>
            <a:r>
              <a:rPr lang="en-US" sz="2000" dirty="0">
                <a:solidFill>
                  <a:srgbClr val="103864"/>
                </a:solidFill>
                <a:latin typeface="Sora" panose="020B0604020202020204" charset="0"/>
                <a:cs typeface="Sora" panose="020B0604020202020204" charset="0"/>
                <a:sym typeface="Sora"/>
              </a:rPr>
              <a:t> </a:t>
            </a:r>
          </a:p>
        </p:txBody>
      </p:sp>
      <p:pic>
        <p:nvPicPr>
          <p:cNvPr id="3" name="Picture 2">
            <a:extLst>
              <a:ext uri="{FF2B5EF4-FFF2-40B4-BE49-F238E27FC236}">
                <a16:creationId xmlns:a16="http://schemas.microsoft.com/office/drawing/2014/main" id="{3992C608-C2CE-59F9-84BA-CDF8E91C465F}"/>
              </a:ext>
            </a:extLst>
          </p:cNvPr>
          <p:cNvPicPr>
            <a:picLocks noChangeAspect="1"/>
          </p:cNvPicPr>
          <p:nvPr/>
        </p:nvPicPr>
        <p:blipFill>
          <a:blip r:embed="rId3"/>
          <a:stretch>
            <a:fillRect/>
          </a:stretch>
        </p:blipFill>
        <p:spPr>
          <a:xfrm>
            <a:off x="401515" y="2292221"/>
            <a:ext cx="6168250" cy="39016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Probability of someone has charges &gt; 16.700 given BMI and Smoker Condition</a:t>
            </a:r>
            <a:endParaRPr sz="2000" dirty="0"/>
          </a:p>
        </p:txBody>
      </p:sp>
      <p:sp>
        <p:nvSpPr>
          <p:cNvPr id="312" name="Google Shape;312;g142ad2f6649_0_119"/>
          <p:cNvSpPr txBox="1"/>
          <p:nvPr/>
        </p:nvSpPr>
        <p:spPr>
          <a:xfrm>
            <a:off x="414157" y="1561183"/>
            <a:ext cx="11388900" cy="1015622"/>
          </a:xfrm>
          <a:prstGeom prst="rect">
            <a:avLst/>
          </a:prstGeom>
          <a:noFill/>
          <a:ln>
            <a:noFill/>
          </a:ln>
        </p:spPr>
        <p:txBody>
          <a:bodyPr spcFirstLastPara="1" wrap="square" lIns="91425" tIns="45700" rIns="91425" bIns="45700" anchor="t" anchorCtr="0">
            <a:spAutoFit/>
          </a:bodyPr>
          <a:lstStyle/>
          <a:p>
            <a:pPr marL="101600">
              <a:buClr>
                <a:srgbClr val="103864"/>
              </a:buClr>
              <a:buSzPts val="2000"/>
            </a:pPr>
            <a:r>
              <a:rPr lang="en-US" sz="2000" dirty="0">
                <a:solidFill>
                  <a:srgbClr val="103864"/>
                </a:solidFill>
                <a:latin typeface="Sora" panose="020B0604020202020204" charset="0"/>
                <a:cs typeface="Sora" panose="020B0604020202020204" charset="0"/>
                <a:sym typeface="Sora"/>
              </a:rPr>
              <a:t>This section shows probability of :</a:t>
            </a:r>
          </a:p>
          <a:p>
            <a:pPr marL="457200" indent="-355600">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S</a:t>
            </a:r>
            <a:r>
              <a:rPr lang="en-US" sz="2000" dirty="0">
                <a:solidFill>
                  <a:srgbClr val="103864"/>
                </a:solidFill>
                <a:latin typeface="Sora" panose="020B0604020202020204" charset="0"/>
                <a:cs typeface="Sora" panose="020B0604020202020204" charset="0"/>
              </a:rPr>
              <a:t>omeone has charges &gt; 16.700 given he has BMI &gt; 25</a:t>
            </a:r>
            <a:r>
              <a:rPr lang="en-US" sz="2000" dirty="0">
                <a:solidFill>
                  <a:srgbClr val="103864"/>
                </a:solidFill>
                <a:latin typeface="Sora" panose="020B0604020202020204" charset="0"/>
                <a:cs typeface="Sora" panose="020B0604020202020204" charset="0"/>
                <a:sym typeface="Sora"/>
              </a:rPr>
              <a:t>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 </a:t>
            </a:r>
            <a:r>
              <a:rPr lang="en-US" sz="2000" dirty="0">
                <a:solidFill>
                  <a:srgbClr val="103864"/>
                </a:solidFill>
                <a:latin typeface="Sora" panose="020B0604020202020204" charset="0"/>
                <a:cs typeface="Sora" panose="020B0604020202020204" charset="0"/>
                <a:sym typeface="Sora"/>
              </a:rPr>
              <a:t>S</a:t>
            </a:r>
            <a:r>
              <a:rPr lang="en-US" sz="2000" dirty="0">
                <a:solidFill>
                  <a:srgbClr val="103864"/>
                </a:solidFill>
                <a:latin typeface="Sora" panose="020B0604020202020204" charset="0"/>
                <a:cs typeface="Sora" panose="020B0604020202020204" charset="0"/>
              </a:rPr>
              <a:t>omeone has charges &gt; 16.700 given he’s smoker</a:t>
            </a:r>
            <a:endParaRPr sz="2000" dirty="0">
              <a:solidFill>
                <a:srgbClr val="103864"/>
              </a:solidFill>
              <a:latin typeface="Sora"/>
              <a:ea typeface="Sora"/>
              <a:cs typeface="Sora"/>
              <a:sym typeface="Sora"/>
            </a:endParaRPr>
          </a:p>
        </p:txBody>
      </p:sp>
      <p:sp>
        <p:nvSpPr>
          <p:cNvPr id="2" name="Google Shape;312;g142ad2f6649_0_119">
            <a:extLst>
              <a:ext uri="{FF2B5EF4-FFF2-40B4-BE49-F238E27FC236}">
                <a16:creationId xmlns:a16="http://schemas.microsoft.com/office/drawing/2014/main" id="{4DFCD129-9BA3-4107-7608-76A78D96D8D3}"/>
              </a:ext>
            </a:extLst>
          </p:cNvPr>
          <p:cNvSpPr txBox="1"/>
          <p:nvPr/>
        </p:nvSpPr>
        <p:spPr>
          <a:xfrm>
            <a:off x="388943" y="2975853"/>
            <a:ext cx="11388900" cy="2862282"/>
          </a:xfrm>
          <a:prstGeom prst="rect">
            <a:avLst/>
          </a:prstGeom>
          <a:noFill/>
          <a:ln>
            <a:noFill/>
          </a:ln>
        </p:spPr>
        <p:txBody>
          <a:bodyPr spcFirstLastPara="1" wrap="square" lIns="91425" tIns="45700" rIns="91425" bIns="45700" anchor="t" anchorCtr="0">
            <a:spAutoFit/>
          </a:bodyPr>
          <a:lstStyle/>
          <a:p>
            <a:pPr marL="101600">
              <a:lnSpc>
                <a:spcPct val="150000"/>
              </a:lnSpc>
              <a:buClr>
                <a:srgbClr val="103864"/>
              </a:buClr>
              <a:buSzPts val="2000"/>
            </a:pPr>
            <a:r>
              <a:rPr lang="en-US" sz="2000" dirty="0">
                <a:solidFill>
                  <a:srgbClr val="103864"/>
                </a:solidFill>
                <a:latin typeface="Sora" panose="020B0604020202020204" charset="0"/>
                <a:cs typeface="Sora" panose="020B0604020202020204" charset="0"/>
                <a:sym typeface="Sora"/>
              </a:rPr>
              <a:t>Results: </a:t>
            </a:r>
          </a:p>
          <a:p>
            <a:pPr marL="457200" indent="-355600">
              <a:lnSpc>
                <a:spcPct val="150000"/>
              </a:lnSpc>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Probability of someone has charges &gt; 16.700 given BMI&gt; 25 is </a:t>
            </a:r>
            <a:r>
              <a:rPr lang="en-US" sz="2000" b="1" dirty="0">
                <a:solidFill>
                  <a:srgbClr val="103864"/>
                </a:solidFill>
                <a:latin typeface="Sora" panose="020B0604020202020204" charset="0"/>
                <a:cs typeface="Sora" panose="020B0604020202020204" charset="0"/>
                <a:sym typeface="Sora"/>
              </a:rPr>
              <a:t>0,259</a:t>
            </a:r>
          </a:p>
          <a:p>
            <a:pPr marL="101600" lvl="3">
              <a:lnSpc>
                <a:spcPct val="150000"/>
              </a:lnSpc>
              <a:buClr>
                <a:srgbClr val="103864"/>
              </a:buClr>
              <a:buSzPts val="2000"/>
            </a:pPr>
            <a:r>
              <a:rPr lang="en-US" sz="2000" b="1" dirty="0">
                <a:solidFill>
                  <a:srgbClr val="103864"/>
                </a:solidFill>
                <a:latin typeface="Sora" panose="020B0604020202020204" charset="0"/>
                <a:cs typeface="Sora" panose="020B0604020202020204" charset="0"/>
                <a:sym typeface="Sora"/>
              </a:rPr>
              <a:t>	</a:t>
            </a:r>
            <a:r>
              <a:rPr lang="en-US" sz="2000" dirty="0">
                <a:solidFill>
                  <a:srgbClr val="103864"/>
                </a:solidFill>
                <a:latin typeface="Sora" panose="020B0604020202020204" charset="0"/>
                <a:cs typeface="Sora" panose="020B0604020202020204" charset="0"/>
                <a:sym typeface="Sora"/>
              </a:rPr>
              <a:t>Someone with </a:t>
            </a:r>
            <a:r>
              <a:rPr lang="en-US" sz="2000" b="1" dirty="0">
                <a:solidFill>
                  <a:srgbClr val="103864"/>
                </a:solidFill>
                <a:latin typeface="Sora" panose="020B0604020202020204" charset="0"/>
                <a:cs typeface="Sora" panose="020B0604020202020204" charset="0"/>
                <a:sym typeface="Sora"/>
              </a:rPr>
              <a:t>BMI more than 25 has a small possibility </a:t>
            </a:r>
            <a:r>
              <a:rPr lang="en-US" sz="2000" dirty="0">
                <a:solidFill>
                  <a:srgbClr val="103864"/>
                </a:solidFill>
                <a:latin typeface="Sora" panose="020B0604020202020204" charset="0"/>
                <a:cs typeface="Sora" panose="020B0604020202020204" charset="0"/>
                <a:sym typeface="Sora"/>
              </a:rPr>
              <a:t>to get </a:t>
            </a:r>
            <a:r>
              <a:rPr lang="en-US" sz="2000" b="1" dirty="0">
                <a:solidFill>
                  <a:srgbClr val="103864"/>
                </a:solidFill>
                <a:latin typeface="Sora" panose="020B0604020202020204" charset="0"/>
                <a:cs typeface="Sora" panose="020B0604020202020204" charset="0"/>
                <a:sym typeface="Sora"/>
              </a:rPr>
              <a:t>high charges</a:t>
            </a:r>
          </a:p>
          <a:p>
            <a:pPr marL="101600" lvl="3">
              <a:lnSpc>
                <a:spcPct val="150000"/>
              </a:lnSpc>
              <a:buClr>
                <a:srgbClr val="103864"/>
              </a:buClr>
              <a:buSzPts val="2000"/>
            </a:pPr>
            <a:endParaRPr lang="en-US" sz="2000" b="1" dirty="0">
              <a:solidFill>
                <a:srgbClr val="103864"/>
              </a:solidFill>
              <a:latin typeface="Sora" panose="020B0604020202020204" charset="0"/>
              <a:cs typeface="Sora" panose="020B0604020202020204" charset="0"/>
              <a:sym typeface="Sora"/>
            </a:endParaRPr>
          </a:p>
          <a:p>
            <a:pPr marL="457200" lvl="0" indent="-355600" algn="l"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 </a:t>
            </a:r>
            <a:r>
              <a:rPr lang="en-US" sz="2000" dirty="0">
                <a:solidFill>
                  <a:srgbClr val="103864"/>
                </a:solidFill>
                <a:latin typeface="Sora" panose="020B0604020202020204" charset="0"/>
                <a:cs typeface="Sora" panose="020B0604020202020204" charset="0"/>
                <a:sym typeface="Sora"/>
              </a:rPr>
              <a:t>S</a:t>
            </a:r>
            <a:r>
              <a:rPr lang="en-US" sz="2000" dirty="0">
                <a:solidFill>
                  <a:srgbClr val="103864"/>
                </a:solidFill>
                <a:latin typeface="Sora" panose="020B0604020202020204" charset="0"/>
                <a:cs typeface="Sora" panose="020B0604020202020204" charset="0"/>
              </a:rPr>
              <a:t>omeone has charges &gt; 16.700 given he’s smoker is </a:t>
            </a:r>
            <a:r>
              <a:rPr lang="en-US" sz="2000" b="1" dirty="0">
                <a:solidFill>
                  <a:srgbClr val="103864"/>
                </a:solidFill>
                <a:latin typeface="Sora" panose="020B0604020202020204" charset="0"/>
                <a:cs typeface="Sora" panose="020B0604020202020204" charset="0"/>
              </a:rPr>
              <a:t>0,927</a:t>
            </a:r>
          </a:p>
          <a:p>
            <a:pPr marL="101600" lvl="2">
              <a:lnSpc>
                <a:spcPct val="150000"/>
              </a:lnSpc>
              <a:buClr>
                <a:srgbClr val="103864"/>
              </a:buClr>
              <a:buSzPts val="2000"/>
            </a:pPr>
            <a:r>
              <a:rPr lang="en-US" sz="2000" b="1" dirty="0">
                <a:solidFill>
                  <a:srgbClr val="103864"/>
                </a:solidFill>
                <a:latin typeface="Sora"/>
                <a:ea typeface="Sora"/>
                <a:cs typeface="Sora"/>
                <a:sym typeface="Sora"/>
              </a:rPr>
              <a:t> 	</a:t>
            </a:r>
            <a:r>
              <a:rPr lang="en-US" sz="2000" dirty="0">
                <a:solidFill>
                  <a:srgbClr val="103864"/>
                </a:solidFill>
                <a:latin typeface="Sora" panose="020B0604020202020204" charset="0"/>
                <a:cs typeface="Sora" panose="020B0604020202020204" charset="0"/>
                <a:sym typeface="Sora"/>
              </a:rPr>
              <a:t>Someone with </a:t>
            </a:r>
            <a:r>
              <a:rPr lang="en-US" sz="2000" b="1" dirty="0">
                <a:solidFill>
                  <a:srgbClr val="103864"/>
                </a:solidFill>
                <a:latin typeface="Sora" panose="020B0604020202020204" charset="0"/>
                <a:cs typeface="Sora" panose="020B0604020202020204" charset="0"/>
                <a:sym typeface="Sora"/>
              </a:rPr>
              <a:t>BMI more than 25 has a high possibility </a:t>
            </a:r>
            <a:r>
              <a:rPr lang="en-US" sz="2000" dirty="0">
                <a:solidFill>
                  <a:srgbClr val="103864"/>
                </a:solidFill>
                <a:latin typeface="Sora" panose="020B0604020202020204" charset="0"/>
                <a:cs typeface="Sora" panose="020B0604020202020204" charset="0"/>
                <a:sym typeface="Sora"/>
              </a:rPr>
              <a:t>to get </a:t>
            </a:r>
            <a:r>
              <a:rPr lang="en-US" sz="2000" b="1" dirty="0">
                <a:solidFill>
                  <a:srgbClr val="103864"/>
                </a:solidFill>
                <a:latin typeface="Sora" panose="020B0604020202020204" charset="0"/>
                <a:cs typeface="Sora" panose="020B0604020202020204" charset="0"/>
                <a:sym typeface="Sora"/>
              </a:rPr>
              <a:t>high charges</a:t>
            </a:r>
            <a:endParaRPr lang="en-US" sz="2000" b="1" dirty="0">
              <a:solidFill>
                <a:srgbClr val="103864"/>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451da43991_0_20"/>
          <p:cNvSpPr txBox="1">
            <a:spLocks noGrp="1"/>
          </p:cNvSpPr>
          <p:nvPr>
            <p:ph type="title"/>
          </p:nvPr>
        </p:nvSpPr>
        <p:spPr>
          <a:xfrm>
            <a:off x="407857" y="186221"/>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Probability of someone has charges &gt; 16.700 given BMI &gt; 25 Vs </a:t>
            </a:r>
            <a:br>
              <a:rPr lang="en-US" sz="2000" dirty="0"/>
            </a:br>
            <a:r>
              <a:rPr lang="en-US" sz="2000" dirty="0"/>
              <a:t>Probability of someone has charges &gt; 16.700 given BMI &lt; 25 </a:t>
            </a:r>
            <a:endParaRPr sz="2000" dirty="0"/>
          </a:p>
        </p:txBody>
      </p:sp>
      <p:sp>
        <p:nvSpPr>
          <p:cNvPr id="318" name="Google Shape;318;g1451da43991_0_20"/>
          <p:cNvSpPr txBox="1"/>
          <p:nvPr/>
        </p:nvSpPr>
        <p:spPr>
          <a:xfrm>
            <a:off x="395243" y="1511921"/>
            <a:ext cx="11388900" cy="1323399"/>
          </a:xfrm>
          <a:prstGeom prst="rect">
            <a:avLst/>
          </a:prstGeom>
          <a:noFill/>
          <a:ln>
            <a:noFill/>
          </a:ln>
        </p:spPr>
        <p:txBody>
          <a:bodyPr spcFirstLastPara="1" wrap="square" lIns="91425" tIns="45700" rIns="91425" bIns="45700" anchor="t" anchorCtr="0">
            <a:spAutoFit/>
          </a:bodyPr>
          <a:lstStyle/>
          <a:p>
            <a:pPr marL="101600">
              <a:buClr>
                <a:srgbClr val="103864"/>
              </a:buClr>
              <a:buSzPts val="2000"/>
            </a:pPr>
            <a:r>
              <a:rPr lang="en-US" sz="2000" dirty="0">
                <a:solidFill>
                  <a:srgbClr val="103864"/>
                </a:solidFill>
                <a:latin typeface="Sora" panose="020B0604020202020204" charset="0"/>
                <a:cs typeface="Sora" panose="020B0604020202020204" charset="0"/>
                <a:sym typeface="Sora"/>
              </a:rPr>
              <a:t>This section shows probability of :</a:t>
            </a:r>
          </a:p>
          <a:p>
            <a:pPr marL="457200" indent="-355600">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S</a:t>
            </a:r>
            <a:r>
              <a:rPr lang="en-US" sz="2000" dirty="0">
                <a:solidFill>
                  <a:srgbClr val="103864"/>
                </a:solidFill>
                <a:latin typeface="Sora" panose="020B0604020202020204" charset="0"/>
                <a:cs typeface="Sora" panose="020B0604020202020204" charset="0"/>
              </a:rPr>
              <a:t>omeone has charges &gt; 16.700 given he has BMI &gt; 25</a:t>
            </a:r>
            <a:r>
              <a:rPr lang="en-US" sz="2000" dirty="0">
                <a:solidFill>
                  <a:srgbClr val="103864"/>
                </a:solidFill>
                <a:latin typeface="Sora" panose="020B0604020202020204" charset="0"/>
                <a:cs typeface="Sora" panose="020B0604020202020204" charset="0"/>
                <a:sym typeface="Sora"/>
              </a:rPr>
              <a:t>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 </a:t>
            </a:r>
            <a:r>
              <a:rPr lang="en-US" sz="2000" dirty="0">
                <a:solidFill>
                  <a:srgbClr val="103864"/>
                </a:solidFill>
                <a:latin typeface="Sora" panose="020B0604020202020204" charset="0"/>
                <a:cs typeface="Sora" panose="020B0604020202020204" charset="0"/>
                <a:sym typeface="Sora"/>
              </a:rPr>
              <a:t>Someone has charges &gt; 16.700 given he has BMI &lt; 25 </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p:txBody>
      </p:sp>
      <p:sp>
        <p:nvSpPr>
          <p:cNvPr id="2" name="Google Shape;312;g142ad2f6649_0_119">
            <a:extLst>
              <a:ext uri="{FF2B5EF4-FFF2-40B4-BE49-F238E27FC236}">
                <a16:creationId xmlns:a16="http://schemas.microsoft.com/office/drawing/2014/main" id="{53B6CAF1-6781-672C-0831-7E6D3D77A8C0}"/>
              </a:ext>
            </a:extLst>
          </p:cNvPr>
          <p:cNvSpPr txBox="1"/>
          <p:nvPr/>
        </p:nvSpPr>
        <p:spPr>
          <a:xfrm>
            <a:off x="395243" y="2729879"/>
            <a:ext cx="11388900" cy="2862282"/>
          </a:xfrm>
          <a:prstGeom prst="rect">
            <a:avLst/>
          </a:prstGeom>
          <a:noFill/>
          <a:ln>
            <a:noFill/>
          </a:ln>
        </p:spPr>
        <p:txBody>
          <a:bodyPr spcFirstLastPara="1" wrap="square" lIns="91425" tIns="45700" rIns="91425" bIns="45700" anchor="t" anchorCtr="0">
            <a:spAutoFit/>
          </a:bodyPr>
          <a:lstStyle/>
          <a:p>
            <a:pPr marL="101600">
              <a:lnSpc>
                <a:spcPct val="150000"/>
              </a:lnSpc>
              <a:buClr>
                <a:srgbClr val="103864"/>
              </a:buClr>
              <a:buSzPts val="2000"/>
            </a:pPr>
            <a:r>
              <a:rPr lang="en-US" sz="2000" dirty="0">
                <a:solidFill>
                  <a:srgbClr val="103864"/>
                </a:solidFill>
                <a:latin typeface="Sora" panose="020B0604020202020204" charset="0"/>
                <a:cs typeface="Sora" panose="020B0604020202020204" charset="0"/>
                <a:sym typeface="Sora"/>
              </a:rPr>
              <a:t>Results: </a:t>
            </a:r>
          </a:p>
          <a:p>
            <a:pPr marL="457200" indent="-355600">
              <a:lnSpc>
                <a:spcPct val="150000"/>
              </a:lnSpc>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Probability of someone has charges &gt; 16.700 given BMI&gt; 25 is </a:t>
            </a:r>
            <a:r>
              <a:rPr lang="en-US" sz="2000" b="1" dirty="0">
                <a:solidFill>
                  <a:srgbClr val="103864"/>
                </a:solidFill>
                <a:latin typeface="Sora" panose="020B0604020202020204" charset="0"/>
                <a:cs typeface="Sora" panose="020B0604020202020204" charset="0"/>
                <a:sym typeface="Sora"/>
              </a:rPr>
              <a:t>0,259</a:t>
            </a:r>
          </a:p>
          <a:p>
            <a:pPr marL="457200" indent="-355600">
              <a:lnSpc>
                <a:spcPct val="150000"/>
              </a:lnSpc>
              <a:buClr>
                <a:srgbClr val="103864"/>
              </a:buClr>
              <a:buSzPts val="2000"/>
              <a:buFont typeface="Sora"/>
              <a:buChar char="•"/>
            </a:pPr>
            <a:r>
              <a:rPr lang="en-US" sz="2000" b="1" dirty="0">
                <a:solidFill>
                  <a:srgbClr val="103864"/>
                </a:solidFill>
                <a:latin typeface="Sora" panose="020B0604020202020204" charset="0"/>
                <a:cs typeface="Sora" panose="020B0604020202020204" charset="0"/>
                <a:sym typeface="Sora"/>
              </a:rPr>
              <a:t> </a:t>
            </a:r>
            <a:r>
              <a:rPr lang="en-US" sz="2000" dirty="0">
                <a:solidFill>
                  <a:srgbClr val="103864"/>
                </a:solidFill>
                <a:latin typeface="Sora" panose="020B0604020202020204" charset="0"/>
                <a:cs typeface="Sora" panose="020B0604020202020204" charset="0"/>
                <a:sym typeface="Sora"/>
              </a:rPr>
              <a:t>Probability of S</a:t>
            </a:r>
            <a:r>
              <a:rPr lang="en-US" sz="2000" dirty="0">
                <a:solidFill>
                  <a:srgbClr val="103864"/>
                </a:solidFill>
                <a:latin typeface="Sora" panose="020B0604020202020204" charset="0"/>
                <a:cs typeface="Sora" panose="020B0604020202020204" charset="0"/>
              </a:rPr>
              <a:t>omeone has charges &gt; 16.700 </a:t>
            </a:r>
            <a:r>
              <a:rPr lang="en-US" sz="2000" dirty="0">
                <a:solidFill>
                  <a:srgbClr val="103864"/>
                </a:solidFill>
                <a:latin typeface="Sora" panose="020B0604020202020204" charset="0"/>
                <a:cs typeface="Sora" panose="020B0604020202020204" charset="0"/>
                <a:sym typeface="Sora"/>
              </a:rPr>
              <a:t>given BMI&lt; 25 is </a:t>
            </a:r>
            <a:r>
              <a:rPr lang="en-US" sz="2000" b="1" dirty="0">
                <a:solidFill>
                  <a:srgbClr val="103864"/>
                </a:solidFill>
                <a:latin typeface="Sora" panose="020B0604020202020204" charset="0"/>
                <a:cs typeface="Sora" panose="020B0604020202020204" charset="0"/>
                <a:sym typeface="Sora"/>
              </a:rPr>
              <a:t>0,206</a:t>
            </a:r>
          </a:p>
          <a:p>
            <a:pPr marL="101600">
              <a:lnSpc>
                <a:spcPct val="150000"/>
              </a:lnSpc>
              <a:buClr>
                <a:srgbClr val="103864"/>
              </a:buClr>
              <a:buSzPts val="2000"/>
            </a:pPr>
            <a:r>
              <a:rPr lang="en-US" sz="2000" b="1" dirty="0">
                <a:solidFill>
                  <a:srgbClr val="103864"/>
                </a:solidFill>
                <a:latin typeface="Sora"/>
                <a:ea typeface="Sora"/>
                <a:cs typeface="Sora"/>
                <a:sym typeface="Sora"/>
              </a:rPr>
              <a:t> </a:t>
            </a:r>
          </a:p>
          <a:p>
            <a:pPr marL="101600" lvl="0" algn="l" rtl="0">
              <a:lnSpc>
                <a:spcPct val="150000"/>
              </a:lnSpc>
              <a:spcBef>
                <a:spcPts val="0"/>
              </a:spcBef>
              <a:spcAft>
                <a:spcPts val="0"/>
              </a:spcAft>
              <a:buClr>
                <a:srgbClr val="103864"/>
              </a:buClr>
              <a:buSzPts val="2000"/>
            </a:pPr>
            <a:r>
              <a:rPr lang="en-US" sz="2000" dirty="0">
                <a:solidFill>
                  <a:srgbClr val="103864"/>
                </a:solidFill>
                <a:latin typeface="Sora"/>
                <a:ea typeface="Sora"/>
                <a:cs typeface="Sora"/>
                <a:sym typeface="Sora"/>
              </a:rPr>
              <a:t>Someone with </a:t>
            </a:r>
            <a:r>
              <a:rPr lang="en-US" sz="2000" b="1" dirty="0">
                <a:solidFill>
                  <a:srgbClr val="103864"/>
                </a:solidFill>
                <a:latin typeface="Sora"/>
                <a:ea typeface="Sora"/>
                <a:cs typeface="Sora"/>
                <a:sym typeface="Sora"/>
              </a:rPr>
              <a:t>BMI more than 25 </a:t>
            </a:r>
            <a:r>
              <a:rPr lang="en-US" sz="2000" dirty="0">
                <a:solidFill>
                  <a:srgbClr val="103864"/>
                </a:solidFill>
                <a:latin typeface="Sora"/>
                <a:ea typeface="Sora"/>
                <a:cs typeface="Sora"/>
                <a:sym typeface="Sora"/>
              </a:rPr>
              <a:t>has </a:t>
            </a:r>
            <a:r>
              <a:rPr lang="en-US" sz="2000" b="1" dirty="0">
                <a:solidFill>
                  <a:srgbClr val="103864"/>
                </a:solidFill>
                <a:latin typeface="Sora"/>
                <a:ea typeface="Sora"/>
                <a:cs typeface="Sora"/>
                <a:sym typeface="Sora"/>
              </a:rPr>
              <a:t>higher</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possibility</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to </a:t>
            </a:r>
            <a:r>
              <a:rPr lang="en-US" sz="2000" dirty="0">
                <a:solidFill>
                  <a:srgbClr val="103864"/>
                </a:solidFill>
                <a:latin typeface="Sora" panose="020B0604020202020204" charset="0"/>
                <a:cs typeface="Sora" panose="020B0604020202020204" charset="0"/>
                <a:sym typeface="Sora"/>
              </a:rPr>
              <a:t>get</a:t>
            </a:r>
            <a:r>
              <a:rPr lang="en-US" sz="2000" b="1" dirty="0">
                <a:solidFill>
                  <a:srgbClr val="103864"/>
                </a:solidFill>
                <a:latin typeface="Sora" panose="020B0604020202020204" charset="0"/>
                <a:cs typeface="Sora" panose="020B0604020202020204" charset="0"/>
                <a:sym typeface="Sora"/>
              </a:rPr>
              <a:t> high charges, </a:t>
            </a:r>
          </a:p>
          <a:p>
            <a:pPr marL="101600" lvl="0" algn="l" rtl="0">
              <a:lnSpc>
                <a:spcPct val="150000"/>
              </a:lnSpc>
              <a:spcBef>
                <a:spcPts val="0"/>
              </a:spcBef>
              <a:spcAft>
                <a:spcPts val="0"/>
              </a:spcAft>
              <a:buClr>
                <a:srgbClr val="103864"/>
              </a:buClr>
              <a:buSzPts val="2000"/>
            </a:pPr>
            <a:r>
              <a:rPr lang="en-US" sz="2000" dirty="0">
                <a:solidFill>
                  <a:srgbClr val="103864"/>
                </a:solidFill>
                <a:latin typeface="Sora" panose="020B0604020202020204" charset="0"/>
                <a:cs typeface="Sora" panose="020B0604020202020204" charset="0"/>
                <a:sym typeface="Sora"/>
              </a:rPr>
              <a:t>even</a:t>
            </a:r>
            <a:r>
              <a:rPr lang="en-US" sz="2000" b="1" dirty="0">
                <a:solidFill>
                  <a:srgbClr val="103864"/>
                </a:solidFill>
                <a:latin typeface="Sora" panose="020B0604020202020204" charset="0"/>
                <a:cs typeface="Sora" panose="020B0604020202020204" charset="0"/>
                <a:sym typeface="Sora"/>
              </a:rPr>
              <a:t> </a:t>
            </a:r>
            <a:r>
              <a:rPr lang="en-US" sz="2000" dirty="0">
                <a:solidFill>
                  <a:srgbClr val="103864"/>
                </a:solidFill>
                <a:latin typeface="Sora" panose="020B0604020202020204" charset="0"/>
                <a:cs typeface="Sora" panose="020B0604020202020204" charset="0"/>
                <a:sym typeface="Sora"/>
              </a:rPr>
              <a:t>though </a:t>
            </a:r>
            <a:r>
              <a:rPr lang="en-US" sz="2000" b="1" dirty="0">
                <a:solidFill>
                  <a:srgbClr val="103864"/>
                </a:solidFill>
                <a:latin typeface="Sora" panose="020B0604020202020204" charset="0"/>
                <a:cs typeface="Sora" panose="020B0604020202020204" charset="0"/>
                <a:sym typeface="Sora"/>
              </a:rPr>
              <a:t>both of them </a:t>
            </a:r>
            <a:r>
              <a:rPr lang="en-US" sz="2000" dirty="0">
                <a:solidFill>
                  <a:srgbClr val="103864"/>
                </a:solidFill>
                <a:latin typeface="Sora" panose="020B0604020202020204" charset="0"/>
                <a:cs typeface="Sora" panose="020B0604020202020204" charset="0"/>
                <a:sym typeface="Sora"/>
              </a:rPr>
              <a:t>have </a:t>
            </a:r>
            <a:r>
              <a:rPr lang="en-US" sz="2000" b="1" dirty="0">
                <a:solidFill>
                  <a:srgbClr val="103864"/>
                </a:solidFill>
                <a:latin typeface="Sora" panose="020B0604020202020204" charset="0"/>
                <a:cs typeface="Sora" panose="020B0604020202020204" charset="0"/>
                <a:sym typeface="Sora"/>
              </a:rPr>
              <a:t>a small chance </a:t>
            </a:r>
            <a:r>
              <a:rPr lang="en-US" sz="2000" dirty="0">
                <a:solidFill>
                  <a:srgbClr val="103864"/>
                </a:solidFill>
                <a:latin typeface="Sora" panose="020B0604020202020204" charset="0"/>
                <a:cs typeface="Sora" panose="020B0604020202020204" charset="0"/>
                <a:sym typeface="Sora"/>
              </a:rPr>
              <a:t>to  get </a:t>
            </a:r>
            <a:r>
              <a:rPr lang="en-US" sz="2000" b="1" dirty="0">
                <a:solidFill>
                  <a:srgbClr val="103864"/>
                </a:solidFill>
                <a:latin typeface="Sora" panose="020B0604020202020204" charset="0"/>
                <a:cs typeface="Sora" panose="020B0604020202020204" charset="0"/>
                <a:sym typeface="Sora"/>
              </a:rPr>
              <a:t>high charges </a:t>
            </a:r>
            <a:endParaRPr lang="en-US" sz="2000" b="1" dirty="0">
              <a:solidFill>
                <a:srgbClr val="103864"/>
              </a:solidFill>
              <a:latin typeface="Sora"/>
              <a:ea typeface="Sora"/>
              <a:cs typeface="Sora"/>
              <a:sym typeface="So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1451da43991_0_20"/>
          <p:cNvSpPr txBox="1">
            <a:spLocks noGrp="1"/>
          </p:cNvSpPr>
          <p:nvPr>
            <p:ph type="title"/>
          </p:nvPr>
        </p:nvSpPr>
        <p:spPr>
          <a:xfrm>
            <a:off x="407857" y="186221"/>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Probability of someone has charges &gt; 16.700 given smoker with BMI &gt; 25  Vs </a:t>
            </a:r>
            <a:br>
              <a:rPr lang="en-US" sz="2000" dirty="0"/>
            </a:br>
            <a:r>
              <a:rPr lang="en-US" sz="2000" dirty="0"/>
              <a:t>Probability of someone has charges &gt; 16.700 given nonsmoker with BMI &gt;  25 </a:t>
            </a:r>
            <a:endParaRPr sz="2000" dirty="0"/>
          </a:p>
        </p:txBody>
      </p:sp>
      <p:sp>
        <p:nvSpPr>
          <p:cNvPr id="318" name="Google Shape;318;g1451da43991_0_20"/>
          <p:cNvSpPr txBox="1"/>
          <p:nvPr/>
        </p:nvSpPr>
        <p:spPr>
          <a:xfrm>
            <a:off x="395243" y="1511921"/>
            <a:ext cx="11388900" cy="1323399"/>
          </a:xfrm>
          <a:prstGeom prst="rect">
            <a:avLst/>
          </a:prstGeom>
          <a:noFill/>
          <a:ln>
            <a:noFill/>
          </a:ln>
        </p:spPr>
        <p:txBody>
          <a:bodyPr spcFirstLastPara="1" wrap="square" lIns="91425" tIns="45700" rIns="91425" bIns="45700" anchor="t" anchorCtr="0">
            <a:spAutoFit/>
          </a:bodyPr>
          <a:lstStyle/>
          <a:p>
            <a:pPr marL="101600">
              <a:buClr>
                <a:srgbClr val="103864"/>
              </a:buClr>
              <a:buSzPts val="2000"/>
            </a:pPr>
            <a:r>
              <a:rPr lang="en-US" sz="2000" dirty="0">
                <a:solidFill>
                  <a:srgbClr val="103864"/>
                </a:solidFill>
                <a:latin typeface="Sora" panose="020B0604020202020204" charset="0"/>
                <a:cs typeface="Sora" panose="020B0604020202020204" charset="0"/>
                <a:sym typeface="Sora"/>
              </a:rPr>
              <a:t>This section shows probability of :</a:t>
            </a:r>
          </a:p>
          <a:p>
            <a:pPr marL="457200" indent="-355600">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S</a:t>
            </a:r>
            <a:r>
              <a:rPr lang="en-US" sz="2000" dirty="0">
                <a:solidFill>
                  <a:srgbClr val="103864"/>
                </a:solidFill>
                <a:latin typeface="Sora" panose="020B0604020202020204" charset="0"/>
                <a:cs typeface="Sora" panose="020B0604020202020204" charset="0"/>
              </a:rPr>
              <a:t>omeone has charges &gt; 16.700 given </a:t>
            </a:r>
            <a:r>
              <a:rPr lang="en-US" sz="2000" b="1" dirty="0">
                <a:solidFill>
                  <a:srgbClr val="103864"/>
                </a:solidFill>
                <a:latin typeface="Sora" panose="020B0604020202020204" charset="0"/>
                <a:cs typeface="Sora" panose="020B0604020202020204" charset="0"/>
              </a:rPr>
              <a:t>smoker</a:t>
            </a:r>
            <a:r>
              <a:rPr lang="en-US" sz="2000" dirty="0">
                <a:solidFill>
                  <a:srgbClr val="103864"/>
                </a:solidFill>
                <a:latin typeface="Sora" panose="020B0604020202020204" charset="0"/>
                <a:cs typeface="Sora" panose="020B0604020202020204" charset="0"/>
              </a:rPr>
              <a:t> with BMI &gt; 25</a:t>
            </a:r>
            <a:r>
              <a:rPr lang="en-US" sz="2000" dirty="0">
                <a:solidFill>
                  <a:srgbClr val="103864"/>
                </a:solidFill>
                <a:latin typeface="Sora" panose="020B0604020202020204" charset="0"/>
                <a:cs typeface="Sora" panose="020B0604020202020204" charset="0"/>
                <a:sym typeface="Sora"/>
              </a:rPr>
              <a:t>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 </a:t>
            </a:r>
            <a:r>
              <a:rPr lang="en-US" sz="2000" dirty="0">
                <a:solidFill>
                  <a:srgbClr val="103864"/>
                </a:solidFill>
                <a:latin typeface="Sora" panose="020B0604020202020204" charset="0"/>
                <a:cs typeface="Sora" panose="020B0604020202020204" charset="0"/>
                <a:sym typeface="Sora"/>
              </a:rPr>
              <a:t>Someone has charges &gt; 16.700 given </a:t>
            </a:r>
            <a:r>
              <a:rPr lang="en-US" sz="2000" b="1" dirty="0">
                <a:solidFill>
                  <a:srgbClr val="103864"/>
                </a:solidFill>
                <a:latin typeface="Sora" panose="020B0604020202020204" charset="0"/>
                <a:cs typeface="Sora" panose="020B0604020202020204" charset="0"/>
                <a:sym typeface="Sora"/>
              </a:rPr>
              <a:t>nonsmoker</a:t>
            </a:r>
            <a:r>
              <a:rPr lang="en-US" sz="2000" dirty="0">
                <a:solidFill>
                  <a:srgbClr val="103864"/>
                </a:solidFill>
                <a:latin typeface="Sora" panose="020B0604020202020204" charset="0"/>
                <a:cs typeface="Sora" panose="020B0604020202020204" charset="0"/>
                <a:sym typeface="Sora"/>
              </a:rPr>
              <a:t> with BMI &gt; 25 </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p:txBody>
      </p:sp>
      <p:sp>
        <p:nvSpPr>
          <p:cNvPr id="2" name="Google Shape;312;g142ad2f6649_0_119">
            <a:extLst>
              <a:ext uri="{FF2B5EF4-FFF2-40B4-BE49-F238E27FC236}">
                <a16:creationId xmlns:a16="http://schemas.microsoft.com/office/drawing/2014/main" id="{53B6CAF1-6781-672C-0831-7E6D3D77A8C0}"/>
              </a:ext>
            </a:extLst>
          </p:cNvPr>
          <p:cNvSpPr txBox="1"/>
          <p:nvPr/>
        </p:nvSpPr>
        <p:spPr>
          <a:xfrm>
            <a:off x="395243" y="2729879"/>
            <a:ext cx="11388900" cy="3323946"/>
          </a:xfrm>
          <a:prstGeom prst="rect">
            <a:avLst/>
          </a:prstGeom>
          <a:noFill/>
          <a:ln>
            <a:noFill/>
          </a:ln>
        </p:spPr>
        <p:txBody>
          <a:bodyPr spcFirstLastPara="1" wrap="square" lIns="91425" tIns="45700" rIns="91425" bIns="45700" anchor="t" anchorCtr="0">
            <a:spAutoFit/>
          </a:bodyPr>
          <a:lstStyle/>
          <a:p>
            <a:pPr marL="101600">
              <a:lnSpc>
                <a:spcPct val="150000"/>
              </a:lnSpc>
              <a:buClr>
                <a:srgbClr val="103864"/>
              </a:buClr>
              <a:buSzPts val="2000"/>
            </a:pPr>
            <a:r>
              <a:rPr lang="en-US" sz="2000" dirty="0">
                <a:solidFill>
                  <a:srgbClr val="103864"/>
                </a:solidFill>
                <a:latin typeface="Sora" panose="020B0604020202020204" charset="0"/>
                <a:cs typeface="Sora" panose="020B0604020202020204" charset="0"/>
                <a:sym typeface="Sora"/>
              </a:rPr>
              <a:t>Results: </a:t>
            </a:r>
          </a:p>
          <a:p>
            <a:pPr marL="457200" indent="-355600">
              <a:lnSpc>
                <a:spcPct val="150000"/>
              </a:lnSpc>
              <a:buClr>
                <a:srgbClr val="103864"/>
              </a:buClr>
              <a:buSzPts val="2000"/>
              <a:buFont typeface="Sora"/>
              <a:buChar char="•"/>
            </a:pPr>
            <a:r>
              <a:rPr lang="en-US" sz="2000" dirty="0">
                <a:solidFill>
                  <a:srgbClr val="103864"/>
                </a:solidFill>
                <a:latin typeface="Sora" panose="020B0604020202020204" charset="0"/>
                <a:cs typeface="Sora" panose="020B0604020202020204" charset="0"/>
                <a:sym typeface="Sora"/>
              </a:rPr>
              <a:t> Probability of someone has charges &gt; 16.700 </a:t>
            </a:r>
            <a:r>
              <a:rPr lang="en-US" sz="2000" dirty="0">
                <a:solidFill>
                  <a:srgbClr val="103864"/>
                </a:solidFill>
                <a:latin typeface="Sora" panose="020B0604020202020204" charset="0"/>
                <a:cs typeface="Sora" panose="020B0604020202020204" charset="0"/>
              </a:rPr>
              <a:t>given </a:t>
            </a:r>
            <a:r>
              <a:rPr lang="en-US" sz="2000" b="1" dirty="0">
                <a:solidFill>
                  <a:srgbClr val="103864"/>
                </a:solidFill>
                <a:latin typeface="Sora" panose="020B0604020202020204" charset="0"/>
                <a:cs typeface="Sora" panose="020B0604020202020204" charset="0"/>
              </a:rPr>
              <a:t>smoker</a:t>
            </a:r>
            <a:r>
              <a:rPr lang="en-US" sz="2000" dirty="0">
                <a:solidFill>
                  <a:srgbClr val="103864"/>
                </a:solidFill>
                <a:latin typeface="Sora" panose="020B0604020202020204" charset="0"/>
                <a:cs typeface="Sora" panose="020B0604020202020204" charset="0"/>
              </a:rPr>
              <a:t> with BMI &gt; 25</a:t>
            </a:r>
            <a:r>
              <a:rPr lang="en-US" sz="2000" dirty="0">
                <a:solidFill>
                  <a:srgbClr val="103864"/>
                </a:solidFill>
                <a:latin typeface="Sora" panose="020B0604020202020204" charset="0"/>
                <a:cs typeface="Sora" panose="020B0604020202020204" charset="0"/>
                <a:sym typeface="Sora"/>
              </a:rPr>
              <a:t> is </a:t>
            </a:r>
            <a:r>
              <a:rPr lang="en-US" sz="2000" b="1" dirty="0">
                <a:solidFill>
                  <a:srgbClr val="103864"/>
                </a:solidFill>
                <a:latin typeface="Sora" panose="020B0604020202020204" charset="0"/>
                <a:cs typeface="Sora" panose="020B0604020202020204" charset="0"/>
                <a:sym typeface="Sora"/>
              </a:rPr>
              <a:t>0,981</a:t>
            </a:r>
          </a:p>
          <a:p>
            <a:pPr marL="457200" indent="-355600">
              <a:lnSpc>
                <a:spcPct val="150000"/>
              </a:lnSpc>
              <a:buClr>
                <a:srgbClr val="103864"/>
              </a:buClr>
              <a:buSzPts val="2000"/>
              <a:buFont typeface="Sora"/>
              <a:buChar char="•"/>
            </a:pPr>
            <a:r>
              <a:rPr lang="en-US" sz="2000" b="1" dirty="0">
                <a:solidFill>
                  <a:srgbClr val="103864"/>
                </a:solidFill>
                <a:latin typeface="Sora" panose="020B0604020202020204" charset="0"/>
                <a:cs typeface="Sora" panose="020B0604020202020204" charset="0"/>
                <a:sym typeface="Sora"/>
              </a:rPr>
              <a:t> </a:t>
            </a:r>
            <a:r>
              <a:rPr lang="en-US" sz="2000" dirty="0">
                <a:solidFill>
                  <a:srgbClr val="103864"/>
                </a:solidFill>
                <a:latin typeface="Sora" panose="020B0604020202020204" charset="0"/>
                <a:cs typeface="Sora" panose="020B0604020202020204" charset="0"/>
                <a:sym typeface="Sora"/>
              </a:rPr>
              <a:t>Probability of S</a:t>
            </a:r>
            <a:r>
              <a:rPr lang="en-US" sz="2000" dirty="0">
                <a:solidFill>
                  <a:srgbClr val="103864"/>
                </a:solidFill>
                <a:latin typeface="Sora" panose="020B0604020202020204" charset="0"/>
                <a:cs typeface="Sora" panose="020B0604020202020204" charset="0"/>
              </a:rPr>
              <a:t>omeone has charges &gt; 16.700 </a:t>
            </a:r>
            <a:r>
              <a:rPr lang="en-US" sz="2000" dirty="0">
                <a:solidFill>
                  <a:srgbClr val="103864"/>
                </a:solidFill>
                <a:latin typeface="Sora" panose="020B0604020202020204" charset="0"/>
                <a:cs typeface="Sora" panose="020B0604020202020204" charset="0"/>
                <a:sym typeface="Sora"/>
              </a:rPr>
              <a:t>given </a:t>
            </a:r>
            <a:r>
              <a:rPr lang="en-US" sz="2000" b="1" dirty="0">
                <a:solidFill>
                  <a:srgbClr val="103864"/>
                </a:solidFill>
                <a:latin typeface="Sora" panose="020B0604020202020204" charset="0"/>
                <a:cs typeface="Sora" panose="020B0604020202020204" charset="0"/>
                <a:sym typeface="Sora"/>
              </a:rPr>
              <a:t>nonsmoker</a:t>
            </a:r>
            <a:r>
              <a:rPr lang="en-US" sz="2000" dirty="0">
                <a:solidFill>
                  <a:srgbClr val="103864"/>
                </a:solidFill>
                <a:latin typeface="Sora" panose="020B0604020202020204" charset="0"/>
                <a:cs typeface="Sora" panose="020B0604020202020204" charset="0"/>
                <a:sym typeface="Sora"/>
              </a:rPr>
              <a:t> with BMI&gt; 25 is </a:t>
            </a:r>
            <a:r>
              <a:rPr lang="en-US" sz="2000" b="1" dirty="0">
                <a:solidFill>
                  <a:srgbClr val="103864"/>
                </a:solidFill>
                <a:latin typeface="Sora" panose="020B0604020202020204" charset="0"/>
                <a:cs typeface="Sora" panose="020B0604020202020204" charset="0"/>
                <a:sym typeface="Sora"/>
              </a:rPr>
              <a:t>0,077</a:t>
            </a:r>
          </a:p>
          <a:p>
            <a:pPr marL="101600">
              <a:lnSpc>
                <a:spcPct val="150000"/>
              </a:lnSpc>
              <a:buClr>
                <a:srgbClr val="103864"/>
              </a:buClr>
              <a:buSzPts val="2000"/>
            </a:pPr>
            <a:r>
              <a:rPr lang="en-US" sz="2000" b="1" dirty="0">
                <a:solidFill>
                  <a:srgbClr val="103864"/>
                </a:solidFill>
                <a:latin typeface="Sora"/>
                <a:ea typeface="Sora"/>
                <a:cs typeface="Sora"/>
                <a:sym typeface="Sora"/>
              </a:rPr>
              <a:t> </a:t>
            </a:r>
          </a:p>
          <a:p>
            <a:pPr marL="101600" lvl="0" algn="l" rtl="0">
              <a:lnSpc>
                <a:spcPct val="150000"/>
              </a:lnSpc>
              <a:spcBef>
                <a:spcPts val="0"/>
              </a:spcBef>
              <a:spcAft>
                <a:spcPts val="0"/>
              </a:spcAft>
              <a:buClr>
                <a:srgbClr val="103864"/>
              </a:buClr>
              <a:buSzPts val="2000"/>
            </a:pPr>
            <a:r>
              <a:rPr lang="en-US" sz="2000" b="1" dirty="0">
                <a:solidFill>
                  <a:srgbClr val="103864"/>
                </a:solidFill>
                <a:latin typeface="Sora"/>
                <a:ea typeface="Sora"/>
                <a:cs typeface="Sora"/>
                <a:sym typeface="Sora"/>
              </a:rPr>
              <a:t>Smoker</a:t>
            </a:r>
            <a:r>
              <a:rPr lang="en-US" sz="2000" dirty="0">
                <a:solidFill>
                  <a:srgbClr val="103864"/>
                </a:solidFill>
                <a:latin typeface="Sora"/>
                <a:ea typeface="Sora"/>
                <a:cs typeface="Sora"/>
                <a:sym typeface="Sora"/>
              </a:rPr>
              <a:t> with </a:t>
            </a:r>
            <a:r>
              <a:rPr lang="en-US" sz="2000" b="1" dirty="0">
                <a:solidFill>
                  <a:srgbClr val="103864"/>
                </a:solidFill>
                <a:latin typeface="Sora"/>
                <a:ea typeface="Sora"/>
                <a:cs typeface="Sora"/>
                <a:sym typeface="Sora"/>
              </a:rPr>
              <a:t>BMI more than 25 </a:t>
            </a:r>
            <a:r>
              <a:rPr lang="en-US" sz="2000" dirty="0">
                <a:solidFill>
                  <a:srgbClr val="103864"/>
                </a:solidFill>
                <a:latin typeface="Sora"/>
                <a:ea typeface="Sora"/>
                <a:cs typeface="Sora"/>
                <a:sym typeface="Sora"/>
              </a:rPr>
              <a:t>has </a:t>
            </a:r>
            <a:r>
              <a:rPr lang="en-US" sz="2000" b="1" dirty="0">
                <a:solidFill>
                  <a:srgbClr val="103864"/>
                </a:solidFill>
                <a:latin typeface="Sora"/>
                <a:ea typeface="Sora"/>
                <a:cs typeface="Sora"/>
                <a:sym typeface="Sora"/>
              </a:rPr>
              <a:t>higher</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possibility</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to </a:t>
            </a:r>
            <a:r>
              <a:rPr lang="en-US" sz="2000" dirty="0">
                <a:solidFill>
                  <a:srgbClr val="103864"/>
                </a:solidFill>
                <a:latin typeface="Sora" panose="020B0604020202020204" charset="0"/>
                <a:cs typeface="Sora" panose="020B0604020202020204" charset="0"/>
                <a:sym typeface="Sora"/>
              </a:rPr>
              <a:t>get</a:t>
            </a:r>
            <a:r>
              <a:rPr lang="en-US" sz="2000" b="1" dirty="0">
                <a:solidFill>
                  <a:srgbClr val="103864"/>
                </a:solidFill>
                <a:latin typeface="Sora" panose="020B0604020202020204" charset="0"/>
                <a:cs typeface="Sora" panose="020B0604020202020204" charset="0"/>
                <a:sym typeface="Sora"/>
              </a:rPr>
              <a:t> high charges, with a very high possibility to get high charges</a:t>
            </a:r>
          </a:p>
        </p:txBody>
      </p:sp>
    </p:spTree>
    <p:extLst>
      <p:ext uri="{BB962C8B-B14F-4D97-AF65-F5344CB8AC3E}">
        <p14:creationId xmlns:p14="http://schemas.microsoft.com/office/powerpoint/2010/main" val="1597994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Correlation </a:t>
            </a:r>
            <a:endParaRPr dirty="0"/>
          </a:p>
        </p:txBody>
      </p:sp>
      <p:sp>
        <p:nvSpPr>
          <p:cNvPr id="342" name="Google Shape;342;g142ad2f6649_0_154"/>
          <p:cNvSpPr txBox="1"/>
          <p:nvPr/>
        </p:nvSpPr>
        <p:spPr>
          <a:xfrm>
            <a:off x="388943" y="1290756"/>
            <a:ext cx="11388900" cy="646290"/>
          </a:xfrm>
          <a:prstGeom prst="rect">
            <a:avLst/>
          </a:prstGeom>
          <a:noFill/>
          <a:ln>
            <a:noFill/>
          </a:ln>
        </p:spPr>
        <p:txBody>
          <a:bodyPr spcFirstLastPara="1" wrap="square" lIns="91425" tIns="45700" rIns="91425" bIns="45700" anchor="t" anchorCtr="0">
            <a:spAutoFit/>
          </a:bodyPr>
          <a:lstStyle/>
          <a:p>
            <a:pPr marL="800100" lvl="0" indent="-342900" algn="l" rtl="0">
              <a:spcBef>
                <a:spcPts val="0"/>
              </a:spcBef>
              <a:spcAft>
                <a:spcPts val="0"/>
              </a:spcAft>
              <a:buFont typeface="Arial" panose="020B0604020202020204" pitchFamily="34" charset="0"/>
              <a:buChar char="•"/>
            </a:pPr>
            <a:r>
              <a:rPr lang="en-US" sz="1800" dirty="0">
                <a:solidFill>
                  <a:srgbClr val="103864"/>
                </a:solidFill>
                <a:latin typeface="Sora"/>
                <a:ea typeface="Sora"/>
                <a:cs typeface="Sora"/>
                <a:sym typeface="Sora"/>
              </a:rPr>
              <a:t>This section shows </a:t>
            </a:r>
            <a:r>
              <a:rPr lang="en-US" sz="1800" b="1" dirty="0">
                <a:solidFill>
                  <a:srgbClr val="103864"/>
                </a:solidFill>
                <a:latin typeface="Sora"/>
                <a:ea typeface="Sora"/>
                <a:cs typeface="Sora"/>
                <a:sym typeface="Sora"/>
              </a:rPr>
              <a:t>correlation</a:t>
            </a:r>
            <a:r>
              <a:rPr lang="en-US" sz="1800" dirty="0">
                <a:solidFill>
                  <a:srgbClr val="103864"/>
                </a:solidFill>
                <a:latin typeface="Sora"/>
                <a:ea typeface="Sora"/>
                <a:cs typeface="Sora"/>
                <a:sym typeface="Sora"/>
              </a:rPr>
              <a:t> plot of </a:t>
            </a:r>
            <a:r>
              <a:rPr lang="en-US" sz="1800" b="1" dirty="0">
                <a:solidFill>
                  <a:srgbClr val="103864"/>
                </a:solidFill>
                <a:latin typeface="Sora"/>
                <a:ea typeface="Sora"/>
                <a:cs typeface="Sora"/>
                <a:sym typeface="Sora"/>
              </a:rPr>
              <a:t>Personal health charges </a:t>
            </a:r>
            <a:r>
              <a:rPr lang="en-US" sz="1800" dirty="0">
                <a:solidFill>
                  <a:srgbClr val="103864"/>
                </a:solidFill>
                <a:latin typeface="Sora"/>
                <a:ea typeface="Sora"/>
                <a:cs typeface="Sora"/>
                <a:sym typeface="Sora"/>
              </a:rPr>
              <a:t>data variables</a:t>
            </a:r>
          </a:p>
          <a:p>
            <a:pPr marL="800100" lvl="0" indent="-342900" algn="l" rtl="0">
              <a:spcBef>
                <a:spcPts val="0"/>
              </a:spcBef>
              <a:spcAft>
                <a:spcPts val="0"/>
              </a:spcAft>
              <a:buFont typeface="Arial" panose="020B0604020202020204" pitchFamily="34" charset="0"/>
              <a:buChar char="•"/>
            </a:pPr>
            <a:r>
              <a:rPr lang="en-US" sz="1800" dirty="0">
                <a:solidFill>
                  <a:srgbClr val="103864"/>
                </a:solidFill>
                <a:latin typeface="Sora"/>
                <a:ea typeface="Sora"/>
                <a:cs typeface="Sora"/>
                <a:sym typeface="Sora"/>
              </a:rPr>
              <a:t>Method : </a:t>
            </a:r>
            <a:r>
              <a:rPr lang="en-US" sz="1800" b="1" dirty="0">
                <a:solidFill>
                  <a:srgbClr val="103864"/>
                </a:solidFill>
                <a:latin typeface="Sora"/>
                <a:ea typeface="Sora"/>
                <a:cs typeface="Sora"/>
                <a:sym typeface="Sora"/>
              </a:rPr>
              <a:t>Pearson Correlation</a:t>
            </a:r>
          </a:p>
        </p:txBody>
      </p:sp>
      <p:pic>
        <p:nvPicPr>
          <p:cNvPr id="3" name="Picture 2">
            <a:extLst>
              <a:ext uri="{FF2B5EF4-FFF2-40B4-BE49-F238E27FC236}">
                <a16:creationId xmlns:a16="http://schemas.microsoft.com/office/drawing/2014/main" id="{473E785A-B94F-4225-6998-D675850B66CA}"/>
              </a:ext>
            </a:extLst>
          </p:cNvPr>
          <p:cNvPicPr>
            <a:picLocks noChangeAspect="1"/>
          </p:cNvPicPr>
          <p:nvPr/>
        </p:nvPicPr>
        <p:blipFill>
          <a:blip r:embed="rId3"/>
          <a:stretch>
            <a:fillRect/>
          </a:stretch>
        </p:blipFill>
        <p:spPr>
          <a:xfrm>
            <a:off x="662793" y="2122783"/>
            <a:ext cx="5532599" cy="4008467"/>
          </a:xfrm>
          <a:prstGeom prst="rect">
            <a:avLst/>
          </a:prstGeom>
        </p:spPr>
      </p:pic>
      <p:sp>
        <p:nvSpPr>
          <p:cNvPr id="4" name="Google Shape;240;g142ad2f6649_0_89">
            <a:extLst>
              <a:ext uri="{FF2B5EF4-FFF2-40B4-BE49-F238E27FC236}">
                <a16:creationId xmlns:a16="http://schemas.microsoft.com/office/drawing/2014/main" id="{F7994232-8808-D4FA-53D0-C0CF1E81D06A}"/>
              </a:ext>
            </a:extLst>
          </p:cNvPr>
          <p:cNvSpPr txBox="1"/>
          <p:nvPr/>
        </p:nvSpPr>
        <p:spPr>
          <a:xfrm>
            <a:off x="6718851" y="1741768"/>
            <a:ext cx="4691270" cy="3970277"/>
          </a:xfrm>
          <a:prstGeom prst="rect">
            <a:avLst/>
          </a:prstGeom>
          <a:noFill/>
          <a:ln>
            <a:noFill/>
          </a:ln>
        </p:spPr>
        <p:txBody>
          <a:bodyPr spcFirstLastPara="1" wrap="square" lIns="91425" tIns="45700" rIns="91425" bIns="45700" anchor="t" anchorCtr="0">
            <a:spAutoFit/>
          </a:bodyPr>
          <a:lstStyle/>
          <a:p>
            <a:pPr marL="444500" lvl="0" indent="-342900" algn="just" rtl="0">
              <a:spcBef>
                <a:spcPts val="0"/>
              </a:spcBef>
              <a:spcAft>
                <a:spcPts val="0"/>
              </a:spcAft>
              <a:buClr>
                <a:srgbClr val="103864"/>
              </a:buClr>
              <a:buSzPts val="2000"/>
              <a:buFont typeface="Arial" panose="020B0604020202020204" pitchFamily="34" charset="0"/>
              <a:buChar char="•"/>
            </a:pPr>
            <a:r>
              <a:rPr lang="en-US" b="1" dirty="0">
                <a:solidFill>
                  <a:srgbClr val="103864"/>
                </a:solidFill>
                <a:latin typeface="Sora"/>
                <a:ea typeface="Sora"/>
                <a:cs typeface="Sora"/>
                <a:sym typeface="Sora"/>
              </a:rPr>
              <a:t>Smoker status </a:t>
            </a:r>
            <a:r>
              <a:rPr lang="en-US" dirty="0">
                <a:solidFill>
                  <a:srgbClr val="103864"/>
                </a:solidFill>
                <a:latin typeface="Sora"/>
                <a:ea typeface="Sora"/>
                <a:cs typeface="Sora"/>
                <a:sym typeface="Sora"/>
              </a:rPr>
              <a:t>has the </a:t>
            </a:r>
            <a:r>
              <a:rPr lang="en-US" b="1" dirty="0">
                <a:solidFill>
                  <a:srgbClr val="103864"/>
                </a:solidFill>
                <a:latin typeface="Sora"/>
                <a:ea typeface="Sora"/>
                <a:cs typeface="Sora"/>
                <a:sym typeface="Sora"/>
              </a:rPr>
              <a:t>highest</a:t>
            </a:r>
            <a:r>
              <a:rPr lang="en-US" dirty="0">
                <a:solidFill>
                  <a:srgbClr val="103864"/>
                </a:solidFill>
                <a:latin typeface="Sora"/>
                <a:ea typeface="Sora"/>
                <a:cs typeface="Sora"/>
                <a:sym typeface="Sora"/>
              </a:rPr>
              <a:t> </a:t>
            </a:r>
            <a:r>
              <a:rPr lang="en-US" b="1" dirty="0">
                <a:solidFill>
                  <a:srgbClr val="103864"/>
                </a:solidFill>
                <a:latin typeface="Sora"/>
                <a:ea typeface="Sora"/>
                <a:cs typeface="Sora"/>
                <a:sym typeface="Sora"/>
              </a:rPr>
              <a:t>correlation</a:t>
            </a:r>
            <a:r>
              <a:rPr lang="en-US" dirty="0">
                <a:solidFill>
                  <a:srgbClr val="103864"/>
                </a:solidFill>
                <a:latin typeface="Sora"/>
                <a:ea typeface="Sora"/>
                <a:cs typeface="Sora"/>
                <a:sym typeface="Sora"/>
              </a:rPr>
              <a:t> with </a:t>
            </a:r>
            <a:r>
              <a:rPr lang="en-US" b="1" dirty="0">
                <a:solidFill>
                  <a:srgbClr val="103864"/>
                </a:solidFill>
                <a:latin typeface="Sora"/>
                <a:ea typeface="Sora"/>
                <a:cs typeface="Sora"/>
                <a:sym typeface="Sora"/>
              </a:rPr>
              <a:t>charges</a:t>
            </a:r>
            <a:r>
              <a:rPr lang="en-US" dirty="0">
                <a:solidFill>
                  <a:srgbClr val="103864"/>
                </a:solidFill>
                <a:latin typeface="Sora"/>
                <a:ea typeface="Sora"/>
                <a:cs typeface="Sora"/>
                <a:sym typeface="Sora"/>
              </a:rPr>
              <a:t> variables with </a:t>
            </a:r>
            <a:r>
              <a:rPr lang="en-US" dirty="0" err="1">
                <a:solidFill>
                  <a:srgbClr val="103864"/>
                </a:solidFill>
                <a:latin typeface="Sora"/>
                <a:ea typeface="Sora"/>
                <a:cs typeface="Sora"/>
                <a:sym typeface="Sora"/>
              </a:rPr>
              <a:t>coef</a:t>
            </a:r>
            <a:r>
              <a:rPr lang="en-US" dirty="0">
                <a:solidFill>
                  <a:srgbClr val="103864"/>
                </a:solidFill>
                <a:latin typeface="Sora"/>
                <a:ea typeface="Sora"/>
                <a:cs typeface="Sora"/>
                <a:sym typeface="Sora"/>
              </a:rPr>
              <a:t> </a:t>
            </a:r>
            <a:r>
              <a:rPr lang="en-US" b="1" dirty="0">
                <a:solidFill>
                  <a:srgbClr val="103864"/>
                </a:solidFill>
                <a:latin typeface="Sora"/>
                <a:ea typeface="Sora"/>
                <a:cs typeface="Sora"/>
                <a:sym typeface="Sora"/>
              </a:rPr>
              <a:t>0.79. </a:t>
            </a:r>
            <a:r>
              <a:rPr lang="en-US" dirty="0">
                <a:solidFill>
                  <a:srgbClr val="103864"/>
                </a:solidFill>
                <a:latin typeface="Sora"/>
                <a:ea typeface="Sora"/>
                <a:cs typeface="Sora"/>
                <a:sym typeface="Sora"/>
              </a:rPr>
              <a:t>It means that There is a strong positive relationship between those two variables</a:t>
            </a:r>
          </a:p>
          <a:p>
            <a:pPr marL="444500" lvl="0" indent="-342900" algn="just" rtl="0">
              <a:spcBef>
                <a:spcPts val="0"/>
              </a:spcBef>
              <a:spcAft>
                <a:spcPts val="0"/>
              </a:spcAft>
              <a:buClr>
                <a:srgbClr val="103864"/>
              </a:buClr>
              <a:buSzPts val="2000"/>
              <a:buFont typeface="Arial" panose="020B0604020202020204" pitchFamily="34" charset="0"/>
              <a:buChar char="•"/>
            </a:pPr>
            <a:endParaRPr lang="en-US" dirty="0">
              <a:solidFill>
                <a:srgbClr val="103864"/>
              </a:solidFill>
              <a:latin typeface="Sora"/>
              <a:ea typeface="Sora"/>
              <a:cs typeface="Sora"/>
              <a:sym typeface="Sora"/>
            </a:endParaRPr>
          </a:p>
          <a:p>
            <a:pPr marL="444500" lvl="0" indent="-342900" algn="just" rtl="0">
              <a:spcBef>
                <a:spcPts val="0"/>
              </a:spcBef>
              <a:spcAft>
                <a:spcPts val="0"/>
              </a:spcAft>
              <a:buClr>
                <a:srgbClr val="103864"/>
              </a:buClr>
              <a:buSzPts val="2000"/>
              <a:buFont typeface="Arial" panose="020B0604020202020204" pitchFamily="34" charset="0"/>
              <a:buChar char="•"/>
            </a:pPr>
            <a:r>
              <a:rPr lang="en-US" dirty="0">
                <a:solidFill>
                  <a:srgbClr val="103864"/>
                </a:solidFill>
                <a:latin typeface="Sora"/>
                <a:ea typeface="Sora"/>
                <a:cs typeface="Sora"/>
                <a:sym typeface="Sora"/>
              </a:rPr>
              <a:t>There is a unidirectional relationship between the variable charges and the smoker. This means that if the number of smoking users increases, the charges will also increase.</a:t>
            </a:r>
          </a:p>
          <a:p>
            <a:pPr marL="444500" lvl="0" indent="-342900" algn="just" rtl="0">
              <a:spcBef>
                <a:spcPts val="0"/>
              </a:spcBef>
              <a:spcAft>
                <a:spcPts val="0"/>
              </a:spcAft>
              <a:buClr>
                <a:srgbClr val="103864"/>
              </a:buClr>
              <a:buSzPts val="2000"/>
              <a:buFont typeface="Arial" panose="020B0604020202020204" pitchFamily="34" charset="0"/>
              <a:buChar char="•"/>
            </a:pPr>
            <a:endParaRPr lang="en-US" dirty="0">
              <a:solidFill>
                <a:srgbClr val="103864"/>
              </a:solidFill>
              <a:latin typeface="Sora"/>
              <a:ea typeface="Sora"/>
              <a:cs typeface="Sora"/>
              <a:sym typeface="Sora"/>
            </a:endParaRPr>
          </a:p>
          <a:p>
            <a:pPr marL="444500" lvl="0" indent="-342900" algn="just" rtl="0">
              <a:spcBef>
                <a:spcPts val="0"/>
              </a:spcBef>
              <a:spcAft>
                <a:spcPts val="0"/>
              </a:spcAft>
              <a:buClr>
                <a:srgbClr val="103864"/>
              </a:buClr>
              <a:buSzPts val="2000"/>
              <a:buFont typeface="Arial" panose="020B0604020202020204" pitchFamily="34" charset="0"/>
              <a:buChar char="•"/>
            </a:pPr>
            <a:r>
              <a:rPr lang="en-US" b="1" dirty="0">
                <a:solidFill>
                  <a:srgbClr val="103864"/>
                </a:solidFill>
                <a:latin typeface="Sora"/>
                <a:ea typeface="Sora"/>
                <a:cs typeface="Sora"/>
                <a:sym typeface="Sora"/>
              </a:rPr>
              <a:t>Another</a:t>
            </a:r>
            <a:r>
              <a:rPr lang="en-US" dirty="0">
                <a:solidFill>
                  <a:srgbClr val="103864"/>
                </a:solidFill>
                <a:latin typeface="Sora"/>
                <a:ea typeface="Sora"/>
                <a:cs typeface="Sora"/>
                <a:sym typeface="Sora"/>
              </a:rPr>
              <a:t> variable that has a </a:t>
            </a:r>
            <a:r>
              <a:rPr lang="en-US" b="1" dirty="0">
                <a:solidFill>
                  <a:srgbClr val="103864"/>
                </a:solidFill>
                <a:latin typeface="Sora"/>
                <a:ea typeface="Sora"/>
                <a:cs typeface="Sora"/>
                <a:sym typeface="Sora"/>
              </a:rPr>
              <a:t>relationship</a:t>
            </a:r>
            <a:r>
              <a:rPr lang="en-US" dirty="0">
                <a:solidFill>
                  <a:srgbClr val="103864"/>
                </a:solidFill>
                <a:latin typeface="Sora"/>
                <a:ea typeface="Sora"/>
                <a:cs typeface="Sora"/>
                <a:sym typeface="Sora"/>
              </a:rPr>
              <a:t> with the </a:t>
            </a:r>
            <a:r>
              <a:rPr lang="en-US" b="1" dirty="0">
                <a:solidFill>
                  <a:srgbClr val="103864"/>
                </a:solidFill>
                <a:latin typeface="Sora"/>
                <a:ea typeface="Sora"/>
                <a:cs typeface="Sora"/>
                <a:sym typeface="Sora"/>
              </a:rPr>
              <a:t>charges</a:t>
            </a:r>
            <a:r>
              <a:rPr lang="en-US" dirty="0">
                <a:solidFill>
                  <a:srgbClr val="103864"/>
                </a:solidFill>
                <a:latin typeface="Sora"/>
                <a:ea typeface="Sora"/>
                <a:cs typeface="Sora"/>
                <a:sym typeface="Sora"/>
              </a:rPr>
              <a:t> variable is </a:t>
            </a:r>
            <a:r>
              <a:rPr lang="en-US" b="1" dirty="0">
                <a:solidFill>
                  <a:srgbClr val="103864"/>
                </a:solidFill>
                <a:latin typeface="Sora"/>
                <a:ea typeface="Sora"/>
                <a:cs typeface="Sora"/>
                <a:sym typeface="Sora"/>
              </a:rPr>
              <a:t>age</a:t>
            </a:r>
            <a:r>
              <a:rPr lang="en-US" dirty="0">
                <a:solidFill>
                  <a:srgbClr val="103864"/>
                </a:solidFill>
                <a:latin typeface="Sora"/>
                <a:ea typeface="Sora"/>
                <a:cs typeface="Sora"/>
                <a:sym typeface="Sora"/>
              </a:rPr>
              <a:t>, however the relationship is </a:t>
            </a:r>
            <a:r>
              <a:rPr lang="en-US" b="1" dirty="0">
                <a:solidFill>
                  <a:srgbClr val="103864"/>
                </a:solidFill>
                <a:latin typeface="Sora"/>
                <a:ea typeface="Sora"/>
                <a:cs typeface="Sora"/>
                <a:sym typeface="Sora"/>
              </a:rPr>
              <a:t>weak</a:t>
            </a:r>
            <a:r>
              <a:rPr lang="en-US" dirty="0">
                <a:solidFill>
                  <a:srgbClr val="103864"/>
                </a:solidFill>
                <a:latin typeface="Sora"/>
                <a:ea typeface="Sora"/>
                <a:cs typeface="Sora"/>
                <a:sym typeface="Sora"/>
              </a:rPr>
              <a:t> with a correlation coef. value of </a:t>
            </a:r>
            <a:r>
              <a:rPr lang="en-US" b="1" dirty="0">
                <a:solidFill>
                  <a:srgbClr val="103864"/>
                </a:solidFill>
                <a:latin typeface="Sora"/>
                <a:ea typeface="Sora"/>
                <a:cs typeface="Sora"/>
                <a:sym typeface="Sora"/>
              </a:rPr>
              <a:t>0.3.</a:t>
            </a:r>
          </a:p>
          <a:p>
            <a:pPr marL="444500" lvl="0" indent="-342900" algn="just" rtl="0">
              <a:spcBef>
                <a:spcPts val="0"/>
              </a:spcBef>
              <a:spcAft>
                <a:spcPts val="0"/>
              </a:spcAft>
              <a:buClr>
                <a:srgbClr val="103864"/>
              </a:buClr>
              <a:buSzPts val="2000"/>
              <a:buFont typeface="Arial" panose="020B0604020202020204" pitchFamily="34" charset="0"/>
              <a:buChar char="•"/>
            </a:pPr>
            <a:endParaRPr lang="en-US" b="1" dirty="0">
              <a:solidFill>
                <a:srgbClr val="103864"/>
              </a:solidFill>
              <a:latin typeface="Sora"/>
              <a:ea typeface="Sora"/>
              <a:cs typeface="Sora"/>
              <a:sym typeface="Sora"/>
            </a:endParaRPr>
          </a:p>
          <a:p>
            <a:pPr marL="444500" indent="-342900" algn="just">
              <a:buClr>
                <a:srgbClr val="103864"/>
              </a:buClr>
              <a:buSzPts val="2000"/>
              <a:buFont typeface="Arial" panose="020B0604020202020204" pitchFamily="34" charset="0"/>
              <a:buChar char="•"/>
            </a:pPr>
            <a:r>
              <a:rPr lang="en-US" dirty="0">
                <a:solidFill>
                  <a:srgbClr val="103864"/>
                </a:solidFill>
                <a:latin typeface="Sora"/>
                <a:ea typeface="Sora"/>
                <a:cs typeface="Sora"/>
                <a:sym typeface="Sora"/>
              </a:rPr>
              <a:t>This means that if the age increases, the charges will also increase.</a:t>
            </a:r>
            <a:endParaRPr lang="en-US" b="1" dirty="0">
              <a:solidFill>
                <a:srgbClr val="103864"/>
              </a:solidFill>
              <a:latin typeface="Sora"/>
              <a:ea typeface="Sora"/>
              <a:cs typeface="Sora"/>
              <a:sym typeface="So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charges are higher than non-smoker’s</a:t>
            </a:r>
            <a:endParaRPr dirty="0"/>
          </a:p>
        </p:txBody>
      </p:sp>
      <p:sp>
        <p:nvSpPr>
          <p:cNvPr id="354" name="Google Shape;354;g142ad2f6649_0_12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section shows hypothesis test of smoker’s charges and non-smoker’s charges using </a:t>
            </a:r>
            <a:r>
              <a:rPr lang="en-US" sz="2000" b="1" dirty="0">
                <a:solidFill>
                  <a:srgbClr val="103864"/>
                </a:solidFill>
                <a:latin typeface="Sora"/>
                <a:ea typeface="Sora"/>
                <a:cs typeface="Sora"/>
                <a:sym typeface="Sora"/>
              </a:rPr>
              <a:t>Unequal Variance T-Test</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US" sz="2000" dirty="0">
                <a:solidFill>
                  <a:srgbClr val="103864"/>
                </a:solidFill>
                <a:latin typeface="Sora"/>
                <a:ea typeface="Sora"/>
                <a:cs typeface="Sora"/>
                <a:sym typeface="Sora"/>
              </a:rPr>
              <a:t>hypothesis</a:t>
            </a:r>
            <a:r>
              <a:rPr lang="en-ID" sz="2000" dirty="0">
                <a:solidFill>
                  <a:srgbClr val="103864"/>
                </a:solidFill>
                <a:latin typeface="Sora"/>
                <a:ea typeface="Sora"/>
                <a:cs typeface="Sora"/>
                <a:sym typeface="Sora"/>
              </a:rPr>
              <a:t>:</a:t>
            </a:r>
          </a:p>
          <a:p>
            <a:pPr marL="457200" lvl="0" indent="0" algn="l" rtl="0">
              <a:spcBef>
                <a:spcPts val="0"/>
              </a:spcBef>
              <a:spcAft>
                <a:spcPts val="0"/>
              </a:spcAft>
              <a:buNone/>
            </a:pPr>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0   </a:t>
            </a:r>
            <a:r>
              <a:rPr lang="en-ID" sz="2000" dirty="0">
                <a:solidFill>
                  <a:srgbClr val="103864"/>
                </a:solidFill>
                <a:latin typeface="Sora"/>
                <a:ea typeface="Sora"/>
                <a:cs typeface="Sora"/>
                <a:sym typeface="Sora"/>
              </a:rPr>
              <a:t>: </a:t>
            </a:r>
            <a:r>
              <a:rPr lang="en-US" sz="2000" dirty="0">
                <a:solidFill>
                  <a:srgbClr val="103864"/>
                </a:solidFill>
                <a:latin typeface="Sora"/>
                <a:ea typeface="Sora"/>
                <a:cs typeface="Sora"/>
                <a:sym typeface="Sora"/>
              </a:rPr>
              <a:t>Smokers charges &lt;= non-smoker</a:t>
            </a:r>
          </a:p>
          <a:p>
            <a:pPr marL="457200"/>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1</a:t>
            </a:r>
            <a:r>
              <a:rPr lang="en-ID" sz="2000" dirty="0">
                <a:solidFill>
                  <a:srgbClr val="103864"/>
                </a:solidFill>
                <a:latin typeface="Sora"/>
                <a:ea typeface="Sora"/>
                <a:cs typeface="Sora"/>
                <a:sym typeface="Sora"/>
              </a:rPr>
              <a:t>   : </a:t>
            </a:r>
            <a:r>
              <a:rPr lang="en-US" sz="2000" dirty="0">
                <a:solidFill>
                  <a:srgbClr val="103864"/>
                </a:solidFill>
                <a:latin typeface="Sora"/>
                <a:ea typeface="Sora"/>
                <a:cs typeface="Sora"/>
                <a:sym typeface="Sora"/>
              </a:rPr>
              <a:t>Smokers charges &gt; non-smoker</a:t>
            </a: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ID" sz="2000" dirty="0">
                <a:solidFill>
                  <a:srgbClr val="103864"/>
                </a:solidFill>
                <a:latin typeface="Sora"/>
                <a:ea typeface="Sora"/>
                <a:cs typeface="Sora"/>
                <a:sym typeface="Sora"/>
              </a:rPr>
              <a:t>Alpha : 0.05</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 0.00&lt; 0.05, </a:t>
            </a:r>
            <a:r>
              <a:rPr lang="en-US" sz="2000" b="1" dirty="0">
                <a:solidFill>
                  <a:srgbClr val="103864"/>
                </a:solidFill>
                <a:latin typeface="Sora"/>
                <a:ea typeface="Sora"/>
                <a:cs typeface="Sora"/>
                <a:sym typeface="Sora"/>
              </a:rPr>
              <a:t>Failed to reject Ho </a:t>
            </a:r>
          </a:p>
          <a:p>
            <a:pPr marL="914400" lvl="1"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Smokers charges are higher than non-smokers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Is there any different between male and female BMI ?</a:t>
            </a:r>
          </a:p>
        </p:txBody>
      </p:sp>
      <p:sp>
        <p:nvSpPr>
          <p:cNvPr id="354" name="Google Shape;354;g142ad2f6649_0_129"/>
          <p:cNvSpPr txBox="1"/>
          <p:nvPr/>
        </p:nvSpPr>
        <p:spPr>
          <a:xfrm>
            <a:off x="401515" y="1584375"/>
            <a:ext cx="11388900" cy="409338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section shows hypothesis test of male BMI and female BMI using </a:t>
            </a:r>
            <a:r>
              <a:rPr lang="en-US" sz="2000" b="1" dirty="0">
                <a:solidFill>
                  <a:srgbClr val="103864"/>
                </a:solidFill>
                <a:latin typeface="Sora"/>
                <a:ea typeface="Sora"/>
                <a:cs typeface="Sora"/>
                <a:sym typeface="Sora"/>
              </a:rPr>
              <a:t>Unequal Variance T-Test</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US" sz="2000" dirty="0">
                <a:solidFill>
                  <a:srgbClr val="103864"/>
                </a:solidFill>
                <a:latin typeface="Sora"/>
                <a:ea typeface="Sora"/>
                <a:cs typeface="Sora"/>
                <a:sym typeface="Sora"/>
              </a:rPr>
              <a:t>hypothesis</a:t>
            </a:r>
            <a:r>
              <a:rPr lang="en-ID" sz="2000" dirty="0">
                <a:solidFill>
                  <a:srgbClr val="103864"/>
                </a:solidFill>
                <a:latin typeface="Sora"/>
                <a:ea typeface="Sora"/>
                <a:cs typeface="Sora"/>
                <a:sym typeface="Sora"/>
              </a:rPr>
              <a:t>:</a:t>
            </a:r>
          </a:p>
          <a:p>
            <a:pPr marL="457200" lvl="0" indent="0" algn="l" rtl="0">
              <a:spcBef>
                <a:spcPts val="0"/>
              </a:spcBef>
              <a:spcAft>
                <a:spcPts val="0"/>
              </a:spcAft>
              <a:buNone/>
            </a:pPr>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0</a:t>
            </a:r>
            <a:r>
              <a:rPr lang="en-ID" sz="2000" dirty="0">
                <a:solidFill>
                  <a:srgbClr val="103864"/>
                </a:solidFill>
                <a:latin typeface="Sora"/>
                <a:ea typeface="Sora"/>
                <a:cs typeface="Sora"/>
                <a:sym typeface="Sora"/>
              </a:rPr>
              <a:t> : </a:t>
            </a:r>
            <a:r>
              <a:rPr lang="en-US" sz="2000" dirty="0">
                <a:solidFill>
                  <a:srgbClr val="103864"/>
                </a:solidFill>
                <a:latin typeface="Sora"/>
                <a:ea typeface="Sora"/>
                <a:cs typeface="Sora"/>
                <a:sym typeface="Sora"/>
              </a:rPr>
              <a:t> Male BMI = Female BMI</a:t>
            </a:r>
          </a:p>
          <a:p>
            <a:pPr marL="457200" lvl="0" indent="0" algn="l" rtl="0">
              <a:spcBef>
                <a:spcPts val="0"/>
              </a:spcBef>
              <a:spcAft>
                <a:spcPts val="0"/>
              </a:spcAft>
              <a:buNone/>
            </a:pPr>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1 </a:t>
            </a:r>
            <a:r>
              <a:rPr lang="en-ID" sz="2000" dirty="0">
                <a:solidFill>
                  <a:srgbClr val="103864"/>
                </a:solidFill>
                <a:latin typeface="Sora"/>
                <a:ea typeface="Sora"/>
                <a:cs typeface="Sora"/>
                <a:sym typeface="Sora"/>
              </a:rPr>
              <a:t> :  </a:t>
            </a:r>
            <a:r>
              <a:rPr lang="en-US" sz="2000" dirty="0">
                <a:solidFill>
                  <a:srgbClr val="103864"/>
                </a:solidFill>
                <a:latin typeface="Sora"/>
                <a:ea typeface="Sora"/>
                <a:cs typeface="Sora"/>
                <a:sym typeface="Sora"/>
              </a:rPr>
              <a:t>Male BMI ≠ Female BMI</a:t>
            </a: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ID" sz="2000" dirty="0">
                <a:solidFill>
                  <a:srgbClr val="103864"/>
                </a:solidFill>
                <a:latin typeface="Sora"/>
                <a:ea typeface="Sora"/>
                <a:cs typeface="Sora"/>
                <a:sym typeface="Sora"/>
              </a:rPr>
              <a:t>Alpha : 0.05</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 0.00&lt; 0.05, </a:t>
            </a:r>
            <a:r>
              <a:rPr lang="en-US" sz="2000" b="1" dirty="0">
                <a:solidFill>
                  <a:srgbClr val="103864"/>
                </a:solidFill>
                <a:latin typeface="Sora"/>
                <a:ea typeface="Sora"/>
                <a:cs typeface="Sora"/>
                <a:sym typeface="Sora"/>
              </a:rPr>
              <a:t>Failed to reject Ho </a:t>
            </a:r>
          </a:p>
          <a:p>
            <a:pPr marL="914400" lvl="1"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a:p>
            <a:pPr marL="914400" lvl="1" indent="-355600" algn="l" rtl="0">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Male BMI and female BMI are the same</a:t>
            </a:r>
          </a:p>
        </p:txBody>
      </p:sp>
    </p:spTree>
    <p:extLst>
      <p:ext uri="{BB962C8B-B14F-4D97-AF65-F5344CB8AC3E}">
        <p14:creationId xmlns:p14="http://schemas.microsoft.com/office/powerpoint/2010/main" val="41589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15" y="159284"/>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Is the charges of user with BMI more than 25 higher </a:t>
            </a:r>
            <a:br>
              <a:rPr lang="en-US" sz="2800" dirty="0"/>
            </a:br>
            <a:r>
              <a:rPr lang="en-US" sz="2800" dirty="0"/>
              <a:t>than the charges user with BMI less than 25??</a:t>
            </a:r>
          </a:p>
        </p:txBody>
      </p:sp>
      <p:sp>
        <p:nvSpPr>
          <p:cNvPr id="354" name="Google Shape;354;g142ad2f6649_0_129"/>
          <p:cNvSpPr txBox="1"/>
          <p:nvPr/>
        </p:nvSpPr>
        <p:spPr>
          <a:xfrm>
            <a:off x="401515" y="1584375"/>
            <a:ext cx="11388900" cy="4708941"/>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This section shows hypothesis test of charges of user with BMI more than 25 higher </a:t>
            </a:r>
            <a:br>
              <a:rPr lang="en-US" sz="2000" dirty="0">
                <a:solidFill>
                  <a:srgbClr val="103864"/>
                </a:solidFill>
                <a:latin typeface="Sora"/>
                <a:ea typeface="Sora"/>
                <a:cs typeface="Sora"/>
                <a:sym typeface="Sora"/>
              </a:rPr>
            </a:br>
            <a:r>
              <a:rPr lang="en-US" sz="2000" dirty="0">
                <a:solidFill>
                  <a:srgbClr val="103864"/>
                </a:solidFill>
                <a:latin typeface="Sora"/>
                <a:ea typeface="Sora"/>
                <a:cs typeface="Sora"/>
                <a:sym typeface="Sora"/>
              </a:rPr>
              <a:t>than the charges user with BMI less than 25 using </a:t>
            </a:r>
            <a:r>
              <a:rPr lang="en-US" sz="2000" b="1" dirty="0">
                <a:solidFill>
                  <a:srgbClr val="103864"/>
                </a:solidFill>
                <a:latin typeface="Sora"/>
                <a:ea typeface="Sora"/>
                <a:cs typeface="Sora"/>
                <a:sym typeface="Sora"/>
              </a:rPr>
              <a:t>Proportion</a:t>
            </a:r>
            <a:r>
              <a:rPr lang="en-US" sz="2000" dirty="0">
                <a:solidFill>
                  <a:srgbClr val="103864"/>
                </a:solidFill>
                <a:latin typeface="Sora"/>
                <a:ea typeface="Sora"/>
                <a:cs typeface="Sora"/>
                <a:sym typeface="Sora"/>
              </a:rPr>
              <a:t> </a:t>
            </a:r>
            <a:r>
              <a:rPr lang="en-US" sz="2000" b="1" dirty="0" err="1">
                <a:solidFill>
                  <a:srgbClr val="103864"/>
                </a:solidFill>
                <a:latin typeface="Sora"/>
                <a:ea typeface="Sora"/>
                <a:cs typeface="Sora"/>
                <a:sym typeface="Sora"/>
              </a:rPr>
              <a:t>Beetween</a:t>
            </a:r>
            <a:r>
              <a:rPr lang="en-US" sz="2000" b="1" dirty="0">
                <a:solidFill>
                  <a:srgbClr val="103864"/>
                </a:solidFill>
                <a:latin typeface="Sora"/>
                <a:ea typeface="Sora"/>
                <a:cs typeface="Sora"/>
                <a:sym typeface="Sora"/>
              </a:rPr>
              <a:t> 2 Sample test. </a:t>
            </a:r>
          </a:p>
          <a:p>
            <a:pPr marL="457200" lvl="0" indent="-355600" algn="l" rtl="0">
              <a:spcBef>
                <a:spcPts val="0"/>
              </a:spcBef>
              <a:spcAft>
                <a:spcPts val="0"/>
              </a:spcAft>
              <a:buClr>
                <a:srgbClr val="103864"/>
              </a:buClr>
              <a:buSzPts val="2000"/>
              <a:buFont typeface="Sora"/>
              <a:buChar char="•"/>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US" sz="2000" dirty="0">
                <a:solidFill>
                  <a:srgbClr val="103864"/>
                </a:solidFill>
                <a:latin typeface="Sora"/>
                <a:ea typeface="Sora"/>
                <a:cs typeface="Sora"/>
                <a:sym typeface="Sora"/>
              </a:rPr>
              <a:t>hypothesis</a:t>
            </a:r>
            <a:r>
              <a:rPr lang="en-ID" sz="2000" dirty="0">
                <a:solidFill>
                  <a:srgbClr val="103864"/>
                </a:solidFill>
                <a:latin typeface="Sora"/>
                <a:ea typeface="Sora"/>
                <a:cs typeface="Sora"/>
                <a:sym typeface="Sora"/>
              </a:rPr>
              <a:t>:</a:t>
            </a:r>
          </a:p>
          <a:p>
            <a:pPr marL="457200" lvl="0" indent="0" algn="l" rtl="0">
              <a:spcBef>
                <a:spcPts val="0"/>
              </a:spcBef>
              <a:spcAft>
                <a:spcPts val="0"/>
              </a:spcAft>
              <a:buNone/>
            </a:pPr>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0</a:t>
            </a:r>
            <a:r>
              <a:rPr lang="en-ID" sz="2000" dirty="0">
                <a:solidFill>
                  <a:srgbClr val="103864"/>
                </a:solidFill>
                <a:latin typeface="Sora"/>
                <a:ea typeface="Sora"/>
                <a:cs typeface="Sora"/>
                <a:sym typeface="Sora"/>
              </a:rPr>
              <a:t> : </a:t>
            </a:r>
            <a:r>
              <a:rPr lang="en-US" sz="2000" dirty="0">
                <a:solidFill>
                  <a:srgbClr val="103864"/>
                </a:solidFill>
                <a:latin typeface="Sora"/>
                <a:ea typeface="Sora"/>
                <a:cs typeface="Sora"/>
                <a:sym typeface="Sora"/>
              </a:rPr>
              <a:t>Charges of user with BMI more than 25 &lt;= charges user with BMI less than 25 </a:t>
            </a:r>
          </a:p>
          <a:p>
            <a:pPr marL="457200" lvl="0" indent="0" algn="l" rtl="0">
              <a:spcBef>
                <a:spcPts val="0"/>
              </a:spcBef>
              <a:spcAft>
                <a:spcPts val="0"/>
              </a:spcAft>
              <a:buNone/>
            </a:pPr>
            <a:r>
              <a:rPr lang="en-ID" sz="2000" dirty="0">
                <a:solidFill>
                  <a:srgbClr val="103864"/>
                </a:solidFill>
                <a:latin typeface="Sora"/>
                <a:ea typeface="Sora"/>
                <a:cs typeface="Sora"/>
                <a:sym typeface="Sora"/>
              </a:rPr>
              <a:t>H</a:t>
            </a:r>
            <a:r>
              <a:rPr lang="en-ID" sz="2000" baseline="-25000" dirty="0">
                <a:solidFill>
                  <a:srgbClr val="103864"/>
                </a:solidFill>
                <a:latin typeface="Sora"/>
                <a:ea typeface="Sora"/>
                <a:cs typeface="Sora"/>
                <a:sym typeface="Sora"/>
              </a:rPr>
              <a:t>1 </a:t>
            </a:r>
            <a:r>
              <a:rPr lang="en-ID" sz="2000" dirty="0">
                <a:solidFill>
                  <a:srgbClr val="103864"/>
                </a:solidFill>
                <a:latin typeface="Sora"/>
                <a:ea typeface="Sora"/>
                <a:cs typeface="Sora"/>
                <a:sym typeface="Sora"/>
              </a:rPr>
              <a:t> : </a:t>
            </a:r>
            <a:r>
              <a:rPr lang="en-US" sz="2000" dirty="0">
                <a:solidFill>
                  <a:srgbClr val="103864"/>
                </a:solidFill>
                <a:latin typeface="Sora"/>
                <a:ea typeface="Sora"/>
                <a:cs typeface="Sora"/>
                <a:sym typeface="Sora"/>
              </a:rPr>
              <a:t>Charges of user with BMI more than 25 &gt; charges user with BMI less than 25 </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r>
              <a:rPr lang="en-ID" sz="2000" dirty="0">
                <a:solidFill>
                  <a:srgbClr val="103864"/>
                </a:solidFill>
                <a:latin typeface="Sora"/>
                <a:ea typeface="Sora"/>
                <a:cs typeface="Sora"/>
                <a:sym typeface="Sora"/>
              </a:rPr>
              <a:t>Alpha : 0.05</a:t>
            </a: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a:t>
            </a:r>
          </a:p>
          <a:p>
            <a:pPr marL="914400" lvl="1"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P-value : 0.00&lt; 0.05, </a:t>
            </a:r>
            <a:r>
              <a:rPr lang="en-US" sz="2000" b="1" dirty="0">
                <a:solidFill>
                  <a:srgbClr val="103864"/>
                </a:solidFill>
                <a:latin typeface="Sora"/>
                <a:ea typeface="Sora"/>
                <a:cs typeface="Sora"/>
                <a:sym typeface="Sora"/>
              </a:rPr>
              <a:t>Failed to reject Ho </a:t>
            </a:r>
          </a:p>
          <a:p>
            <a:pPr marL="914400" lvl="1"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a:p>
            <a:pPr marL="914400" lvl="1" indent="-355600" algn="just" rtl="0">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Charges for users with a BMI more than 25 are higher charges for users with BMI less than 25</a:t>
            </a:r>
          </a:p>
        </p:txBody>
      </p:sp>
    </p:spTree>
    <p:extLst>
      <p:ext uri="{BB962C8B-B14F-4D97-AF65-F5344CB8AC3E}">
        <p14:creationId xmlns:p14="http://schemas.microsoft.com/office/powerpoint/2010/main" val="104759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42ad2f6649_0_9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a:t>
            </a:r>
            <a:endParaRPr dirty="0"/>
          </a:p>
        </p:txBody>
      </p:sp>
      <p:sp>
        <p:nvSpPr>
          <p:cNvPr id="258" name="Google Shape;258;g142ad2f6649_0_94"/>
          <p:cNvSpPr txBox="1"/>
          <p:nvPr/>
        </p:nvSpPr>
        <p:spPr>
          <a:xfrm>
            <a:off x="308114" y="1520805"/>
            <a:ext cx="11270974" cy="3816389"/>
          </a:xfrm>
          <a:prstGeom prst="rect">
            <a:avLst/>
          </a:prstGeom>
          <a:noFill/>
          <a:ln>
            <a:noFill/>
          </a:ln>
        </p:spPr>
        <p:txBody>
          <a:bodyPr spcFirstLastPara="1" wrap="square" lIns="91425" tIns="45700" rIns="91425" bIns="45700" anchor="t" anchorCtr="0">
            <a:spAutoFit/>
          </a:bodyPr>
          <a:lstStyle/>
          <a:p>
            <a:pPr marL="457200" lvl="0" algn="just" rtl="0">
              <a:spcBef>
                <a:spcPts val="0"/>
              </a:spcBef>
              <a:spcAft>
                <a:spcPts val="0"/>
              </a:spcAft>
            </a:pPr>
            <a:r>
              <a:rPr lang="en-US" sz="2200" dirty="0">
                <a:solidFill>
                  <a:srgbClr val="103864"/>
                </a:solidFill>
                <a:latin typeface="Sora"/>
                <a:ea typeface="Sora"/>
                <a:cs typeface="Sora"/>
                <a:sym typeface="Sora"/>
              </a:rPr>
              <a:t>By using hypothesis testing (</a:t>
            </a:r>
            <a:r>
              <a:rPr lang="en-US" sz="2200" b="1" dirty="0">
                <a:solidFill>
                  <a:srgbClr val="103864"/>
                </a:solidFill>
                <a:latin typeface="Sora"/>
                <a:ea typeface="Sora"/>
                <a:cs typeface="Sora"/>
                <a:sym typeface="Sora"/>
              </a:rPr>
              <a:t>The Unequal Variance T-Test method</a:t>
            </a:r>
            <a:r>
              <a:rPr lang="en-US" sz="2200" dirty="0">
                <a:solidFill>
                  <a:srgbClr val="103864"/>
                </a:solidFill>
                <a:latin typeface="Sora"/>
                <a:ea typeface="Sora"/>
                <a:cs typeface="Sora"/>
                <a:sym typeface="Sora"/>
              </a:rPr>
              <a:t>), the following conclusions were obtained.</a:t>
            </a:r>
          </a:p>
          <a:p>
            <a:pPr marL="457200" lvl="0" indent="457200" algn="just" rtl="0">
              <a:spcBef>
                <a:spcPts val="0"/>
              </a:spcBef>
              <a:spcAft>
                <a:spcPts val="0"/>
              </a:spcAft>
              <a:buNone/>
            </a:pPr>
            <a:endParaRPr lang="en-US" sz="2200" dirty="0">
              <a:solidFill>
                <a:srgbClr val="103864"/>
              </a:solidFill>
              <a:latin typeface="Sora"/>
              <a:ea typeface="Sora"/>
              <a:cs typeface="Sora"/>
              <a:sym typeface="Sora"/>
            </a:endParaRPr>
          </a:p>
          <a:p>
            <a:pPr marL="800100" lvl="0" indent="-342900" algn="just" rtl="0">
              <a:spcBef>
                <a:spcPts val="0"/>
              </a:spcBef>
              <a:spcAft>
                <a:spcPts val="0"/>
              </a:spcAft>
              <a:buFont typeface="Arial" panose="020B0604020202020204" pitchFamily="34" charset="0"/>
              <a:buChar char="•"/>
            </a:pPr>
            <a:r>
              <a:rPr lang="en-US" sz="2200" dirty="0">
                <a:solidFill>
                  <a:srgbClr val="103864"/>
                </a:solidFill>
                <a:latin typeface="Sora"/>
                <a:ea typeface="Sora"/>
                <a:cs typeface="Sora"/>
                <a:sym typeface="Sora"/>
              </a:rPr>
              <a:t>Using a 95% confidence level, </a:t>
            </a:r>
            <a:r>
              <a:rPr lang="en-US" sz="2200" b="1" dirty="0">
                <a:solidFill>
                  <a:srgbClr val="103864"/>
                </a:solidFill>
                <a:latin typeface="Sora"/>
                <a:ea typeface="Sora"/>
                <a:cs typeface="Sora"/>
                <a:sym typeface="Sora"/>
              </a:rPr>
              <a:t>the average smoker users </a:t>
            </a:r>
            <a:r>
              <a:rPr lang="en-US" sz="2200" dirty="0">
                <a:solidFill>
                  <a:srgbClr val="103864"/>
                </a:solidFill>
                <a:latin typeface="Sora"/>
                <a:ea typeface="Sora"/>
                <a:cs typeface="Sora"/>
                <a:sym typeface="Sora"/>
              </a:rPr>
              <a:t>have </a:t>
            </a:r>
            <a:r>
              <a:rPr lang="en-US" sz="2200" b="1" dirty="0">
                <a:solidFill>
                  <a:srgbClr val="103864"/>
                </a:solidFill>
                <a:latin typeface="Sora"/>
                <a:ea typeface="Sora"/>
                <a:cs typeface="Sora"/>
                <a:sym typeface="Sora"/>
              </a:rPr>
              <a:t>higher</a:t>
            </a:r>
            <a:r>
              <a:rPr lang="en-US" sz="2200" dirty="0">
                <a:solidFill>
                  <a:srgbClr val="103864"/>
                </a:solidFill>
                <a:latin typeface="Sora"/>
                <a:ea typeface="Sora"/>
                <a:cs typeface="Sora"/>
                <a:sym typeface="Sora"/>
              </a:rPr>
              <a:t> </a:t>
            </a:r>
            <a:r>
              <a:rPr lang="en-US" sz="2200" b="1" dirty="0">
                <a:solidFill>
                  <a:srgbClr val="103864"/>
                </a:solidFill>
                <a:latin typeface="Sora"/>
                <a:ea typeface="Sora"/>
                <a:cs typeface="Sora"/>
                <a:sym typeface="Sora"/>
              </a:rPr>
              <a:t>charges</a:t>
            </a:r>
            <a:r>
              <a:rPr lang="en-US" sz="2200" dirty="0">
                <a:solidFill>
                  <a:srgbClr val="103864"/>
                </a:solidFill>
                <a:latin typeface="Sora"/>
                <a:ea typeface="Sora"/>
                <a:cs typeface="Sora"/>
                <a:sym typeface="Sora"/>
              </a:rPr>
              <a:t> compared to </a:t>
            </a:r>
            <a:r>
              <a:rPr lang="en-US" sz="2200" b="1" dirty="0">
                <a:solidFill>
                  <a:srgbClr val="103864"/>
                </a:solidFill>
                <a:latin typeface="Sora"/>
                <a:ea typeface="Sora"/>
                <a:cs typeface="Sora"/>
                <a:sym typeface="Sora"/>
              </a:rPr>
              <a:t>nonsmokers</a:t>
            </a:r>
            <a:r>
              <a:rPr lang="en-US" sz="2200" dirty="0">
                <a:solidFill>
                  <a:srgbClr val="103864"/>
                </a:solidFill>
                <a:latin typeface="Sora"/>
                <a:ea typeface="Sora"/>
                <a:cs typeface="Sora"/>
                <a:sym typeface="Sora"/>
              </a:rPr>
              <a:t>. This is in line with the correlation analysis in the previous section, there is a strong relationship between the charges of smoker users and nonsmokers.</a:t>
            </a:r>
          </a:p>
          <a:p>
            <a:pPr marL="457200" lvl="0" indent="457200" algn="just" rtl="0">
              <a:spcBef>
                <a:spcPts val="0"/>
              </a:spcBef>
              <a:spcAft>
                <a:spcPts val="0"/>
              </a:spcAft>
              <a:buNone/>
            </a:pPr>
            <a:endParaRPr lang="en-US" sz="2200" dirty="0">
              <a:solidFill>
                <a:srgbClr val="103864"/>
              </a:solidFill>
              <a:latin typeface="Sora"/>
              <a:ea typeface="Sora"/>
              <a:cs typeface="Sora"/>
              <a:sym typeface="Sora"/>
            </a:endParaRPr>
          </a:p>
          <a:p>
            <a:pPr marL="800100" lvl="0" indent="-342900" algn="just" rtl="0">
              <a:spcBef>
                <a:spcPts val="0"/>
              </a:spcBef>
              <a:spcAft>
                <a:spcPts val="0"/>
              </a:spcAft>
              <a:buFont typeface="Arial" panose="020B0604020202020204" pitchFamily="34" charset="0"/>
              <a:buChar char="•"/>
            </a:pPr>
            <a:r>
              <a:rPr lang="en-US" sz="2200" dirty="0">
                <a:solidFill>
                  <a:srgbClr val="103864"/>
                </a:solidFill>
                <a:latin typeface="Sora"/>
                <a:ea typeface="Sora"/>
                <a:cs typeface="Sora"/>
                <a:sym typeface="Sora"/>
              </a:rPr>
              <a:t>Interestingly, the </a:t>
            </a:r>
            <a:r>
              <a:rPr lang="en-US" sz="2200" b="1" dirty="0">
                <a:solidFill>
                  <a:srgbClr val="103864"/>
                </a:solidFill>
                <a:latin typeface="Sora"/>
                <a:ea typeface="Sora"/>
                <a:cs typeface="Sora"/>
                <a:sym typeface="Sora"/>
              </a:rPr>
              <a:t>users gender</a:t>
            </a:r>
            <a:r>
              <a:rPr lang="en-US" sz="2200" dirty="0">
                <a:solidFill>
                  <a:srgbClr val="103864"/>
                </a:solidFill>
                <a:latin typeface="Sora"/>
                <a:ea typeface="Sora"/>
                <a:cs typeface="Sora"/>
                <a:sym typeface="Sora"/>
              </a:rPr>
              <a:t> </a:t>
            </a:r>
            <a:r>
              <a:rPr lang="en-US" sz="2200" b="1" dirty="0">
                <a:solidFill>
                  <a:srgbClr val="103864"/>
                </a:solidFill>
                <a:latin typeface="Sora"/>
                <a:ea typeface="Sora"/>
                <a:cs typeface="Sora"/>
                <a:sym typeface="Sora"/>
              </a:rPr>
              <a:t>has no effect </a:t>
            </a:r>
            <a:r>
              <a:rPr lang="en-US" sz="2200" dirty="0">
                <a:solidFill>
                  <a:srgbClr val="103864"/>
                </a:solidFill>
                <a:latin typeface="Sora"/>
                <a:ea typeface="Sora"/>
                <a:cs typeface="Sora"/>
                <a:sym typeface="Sora"/>
              </a:rPr>
              <a:t>on </a:t>
            </a:r>
            <a:r>
              <a:rPr lang="en-US" sz="2200" b="1" dirty="0">
                <a:solidFill>
                  <a:srgbClr val="103864"/>
                </a:solidFill>
                <a:latin typeface="Sora"/>
                <a:ea typeface="Sora"/>
                <a:cs typeface="Sora"/>
                <a:sym typeface="Sora"/>
              </a:rPr>
              <a:t>the users BMI</a:t>
            </a:r>
            <a:r>
              <a:rPr lang="en-US" sz="2200" dirty="0">
                <a:solidFill>
                  <a:srgbClr val="103864"/>
                </a:solidFill>
                <a:latin typeface="Sora"/>
                <a:ea typeface="Sora"/>
                <a:cs typeface="Sora"/>
                <a:sym typeface="Sora"/>
              </a:rPr>
              <a:t>. However, </a:t>
            </a:r>
            <a:r>
              <a:rPr lang="en-US" sz="2200" b="1" dirty="0">
                <a:solidFill>
                  <a:srgbClr val="103864"/>
                </a:solidFill>
                <a:latin typeface="Sora"/>
                <a:ea typeface="Sora"/>
                <a:cs typeface="Sora"/>
                <a:sym typeface="Sora"/>
              </a:rPr>
              <a:t>the average charges </a:t>
            </a:r>
            <a:r>
              <a:rPr lang="en-US" sz="2200" dirty="0">
                <a:solidFill>
                  <a:srgbClr val="103864"/>
                </a:solidFill>
                <a:latin typeface="Sora"/>
                <a:ea typeface="Sora"/>
                <a:cs typeface="Sora"/>
                <a:sym typeface="Sora"/>
              </a:rPr>
              <a:t>for users with </a:t>
            </a:r>
            <a:r>
              <a:rPr lang="en-US" sz="2200" b="1" dirty="0">
                <a:solidFill>
                  <a:srgbClr val="103864"/>
                </a:solidFill>
                <a:latin typeface="Sora"/>
                <a:ea typeface="Sora"/>
                <a:cs typeface="Sora"/>
                <a:sym typeface="Sora"/>
              </a:rPr>
              <a:t>a BMI more than 25 </a:t>
            </a:r>
            <a:r>
              <a:rPr lang="en-US" sz="2200" dirty="0">
                <a:solidFill>
                  <a:srgbClr val="103864"/>
                </a:solidFill>
                <a:latin typeface="Sora"/>
                <a:ea typeface="Sora"/>
                <a:cs typeface="Sora"/>
                <a:sym typeface="Sora"/>
              </a:rPr>
              <a:t>are </a:t>
            </a:r>
            <a:r>
              <a:rPr lang="en-US" sz="2200" b="1" dirty="0">
                <a:solidFill>
                  <a:srgbClr val="103864"/>
                </a:solidFill>
                <a:latin typeface="Sora"/>
                <a:ea typeface="Sora"/>
                <a:cs typeface="Sora"/>
                <a:sym typeface="Sora"/>
              </a:rPr>
              <a:t>higher charges </a:t>
            </a:r>
            <a:r>
              <a:rPr lang="en-US" sz="2200" dirty="0">
                <a:solidFill>
                  <a:srgbClr val="103864"/>
                </a:solidFill>
                <a:latin typeface="Sora"/>
                <a:ea typeface="Sora"/>
                <a:cs typeface="Sora"/>
                <a:sym typeface="Sora"/>
              </a:rPr>
              <a:t>for users with </a:t>
            </a:r>
            <a:r>
              <a:rPr lang="en-US" sz="2200" b="1" dirty="0">
                <a:solidFill>
                  <a:srgbClr val="103864"/>
                </a:solidFill>
                <a:latin typeface="Sora"/>
                <a:ea typeface="Sora"/>
                <a:cs typeface="Sora"/>
                <a:sym typeface="Sora"/>
              </a:rPr>
              <a:t>BMI less </a:t>
            </a:r>
            <a:r>
              <a:rPr lang="en-US" sz="2200" dirty="0">
                <a:solidFill>
                  <a:srgbClr val="103864"/>
                </a:solidFill>
                <a:latin typeface="Sora"/>
                <a:ea typeface="Sora"/>
                <a:cs typeface="Sora"/>
                <a:sym typeface="Sora"/>
              </a:rPr>
              <a:t>than 25.</a:t>
            </a:r>
          </a:p>
        </p:txBody>
      </p:sp>
    </p:spTree>
    <p:extLst>
      <p:ext uri="{BB962C8B-B14F-4D97-AF65-F5344CB8AC3E}">
        <p14:creationId xmlns:p14="http://schemas.microsoft.com/office/powerpoint/2010/main" val="326774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388943" y="1476157"/>
            <a:ext cx="11058302" cy="4801274"/>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800" b="1" dirty="0">
                <a:solidFill>
                  <a:srgbClr val="103864"/>
                </a:solidFill>
                <a:latin typeface="Sora"/>
                <a:ea typeface="Sora"/>
                <a:cs typeface="Sora"/>
                <a:sym typeface="Sora"/>
              </a:rPr>
              <a:t>Smoker users </a:t>
            </a:r>
            <a:r>
              <a:rPr lang="en-US" sz="1800" dirty="0">
                <a:solidFill>
                  <a:srgbClr val="103864"/>
                </a:solidFill>
                <a:latin typeface="Sora"/>
                <a:ea typeface="Sora"/>
                <a:cs typeface="Sora"/>
                <a:sym typeface="Sora"/>
              </a:rPr>
              <a:t>have a </a:t>
            </a:r>
            <a:r>
              <a:rPr lang="en-US" sz="1800" b="1" dirty="0">
                <a:solidFill>
                  <a:srgbClr val="103864"/>
                </a:solidFill>
                <a:latin typeface="Sora"/>
                <a:ea typeface="Sora"/>
                <a:cs typeface="Sora"/>
                <a:sym typeface="Sora"/>
              </a:rPr>
              <a:t>high</a:t>
            </a:r>
            <a:r>
              <a:rPr lang="en-US" sz="1800" dirty="0">
                <a:solidFill>
                  <a:srgbClr val="103864"/>
                </a:solidFill>
                <a:latin typeface="Sora"/>
                <a:ea typeface="Sora"/>
                <a:cs typeface="Sora"/>
                <a:sym typeface="Sora"/>
              </a:rPr>
              <a:t> </a:t>
            </a:r>
            <a:r>
              <a:rPr lang="en-US" sz="1800" b="1" dirty="0">
                <a:solidFill>
                  <a:srgbClr val="103864"/>
                </a:solidFill>
                <a:latin typeface="Sora"/>
                <a:ea typeface="Sora"/>
                <a:cs typeface="Sora"/>
                <a:sym typeface="Sora"/>
              </a:rPr>
              <a:t>impact</a:t>
            </a:r>
            <a:r>
              <a:rPr lang="en-US" sz="1800" dirty="0">
                <a:solidFill>
                  <a:srgbClr val="103864"/>
                </a:solidFill>
                <a:latin typeface="Sora"/>
                <a:ea typeface="Sora"/>
                <a:cs typeface="Sora"/>
                <a:sym typeface="Sora"/>
              </a:rPr>
              <a:t> on </a:t>
            </a:r>
            <a:r>
              <a:rPr lang="en-US" sz="1800" b="1" dirty="0">
                <a:solidFill>
                  <a:srgbClr val="103864"/>
                </a:solidFill>
                <a:latin typeface="Sora"/>
                <a:ea typeface="Sora"/>
                <a:cs typeface="Sora"/>
                <a:sym typeface="Sora"/>
              </a:rPr>
              <a:t>charges</a:t>
            </a:r>
            <a:r>
              <a:rPr lang="en-US" sz="1800" dirty="0">
                <a:solidFill>
                  <a:srgbClr val="103864"/>
                </a:solidFill>
                <a:latin typeface="Sora"/>
                <a:ea typeface="Sora"/>
                <a:cs typeface="Sora"/>
                <a:sym typeface="Sora"/>
              </a:rPr>
              <a:t>, while BMI status does not have much impact on charges. By using several probability cases, a smoker has a very high probability of getting a high charge</a:t>
            </a:r>
            <a:r>
              <a:rPr lang="en-US" sz="1800" b="1" dirty="0">
                <a:solidFill>
                  <a:srgbClr val="103864"/>
                </a:solidFill>
                <a:latin typeface="Sora"/>
                <a:ea typeface="Sora"/>
                <a:cs typeface="Sora"/>
                <a:sym typeface="Sora"/>
              </a:rPr>
              <a:t>.</a:t>
            </a:r>
          </a:p>
          <a:p>
            <a:pPr marL="457200" lvl="0" indent="-355600" algn="just" rtl="0">
              <a:spcBef>
                <a:spcPts val="0"/>
              </a:spcBef>
              <a:spcAft>
                <a:spcPts val="0"/>
              </a:spcAft>
              <a:buClr>
                <a:srgbClr val="103864"/>
              </a:buClr>
              <a:buSzPts val="2000"/>
              <a:buFont typeface="Sora"/>
              <a:buChar char="•"/>
            </a:pPr>
            <a:endParaRPr lang="en-US" sz="1800" b="1"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800" b="1" dirty="0">
                <a:solidFill>
                  <a:srgbClr val="103864"/>
                </a:solidFill>
                <a:latin typeface="Sora"/>
                <a:ea typeface="Sora"/>
                <a:cs typeface="Sora"/>
                <a:sym typeface="Sora"/>
              </a:rPr>
              <a:t>Smoker status </a:t>
            </a:r>
            <a:r>
              <a:rPr lang="en-US" sz="1800" dirty="0">
                <a:solidFill>
                  <a:srgbClr val="103864"/>
                </a:solidFill>
                <a:latin typeface="Sora"/>
                <a:ea typeface="Sora"/>
                <a:cs typeface="Sora"/>
                <a:sym typeface="Sora"/>
              </a:rPr>
              <a:t>has the </a:t>
            </a:r>
            <a:r>
              <a:rPr lang="en-US" sz="1800" b="1" dirty="0">
                <a:solidFill>
                  <a:srgbClr val="103864"/>
                </a:solidFill>
                <a:latin typeface="Sora"/>
                <a:ea typeface="Sora"/>
                <a:cs typeface="Sora"/>
                <a:sym typeface="Sora"/>
              </a:rPr>
              <a:t>highest correlation </a:t>
            </a:r>
            <a:r>
              <a:rPr lang="en-US" sz="1800" dirty="0">
                <a:solidFill>
                  <a:srgbClr val="103864"/>
                </a:solidFill>
                <a:latin typeface="Sora"/>
                <a:ea typeface="Sora"/>
                <a:cs typeface="Sora"/>
                <a:sym typeface="Sora"/>
              </a:rPr>
              <a:t>with charges variables </a:t>
            </a:r>
            <a:r>
              <a:rPr lang="en-US" sz="1800" b="1" dirty="0">
                <a:solidFill>
                  <a:srgbClr val="103864"/>
                </a:solidFill>
                <a:latin typeface="Sora"/>
                <a:ea typeface="Sora"/>
                <a:cs typeface="Sora"/>
                <a:sym typeface="Sora"/>
              </a:rPr>
              <a:t>(</a:t>
            </a:r>
            <a:r>
              <a:rPr lang="en-US" sz="1800" b="1" dirty="0" err="1">
                <a:solidFill>
                  <a:srgbClr val="103864"/>
                </a:solidFill>
                <a:latin typeface="Sora"/>
                <a:ea typeface="Sora"/>
                <a:cs typeface="Sora"/>
                <a:sym typeface="Sora"/>
              </a:rPr>
              <a:t>coef</a:t>
            </a:r>
            <a:r>
              <a:rPr lang="en-US" sz="1800" b="1" dirty="0">
                <a:solidFill>
                  <a:srgbClr val="103864"/>
                </a:solidFill>
                <a:latin typeface="Sora"/>
                <a:ea typeface="Sora"/>
                <a:cs typeface="Sora"/>
                <a:sym typeface="Sora"/>
              </a:rPr>
              <a:t> 0.79), </a:t>
            </a:r>
            <a:r>
              <a:rPr lang="en-US" sz="1800" dirty="0">
                <a:solidFill>
                  <a:srgbClr val="103864"/>
                </a:solidFill>
                <a:latin typeface="Sora"/>
                <a:ea typeface="Sora"/>
                <a:cs typeface="Sora"/>
                <a:sym typeface="Sora"/>
              </a:rPr>
              <a:t>This means that if the number of smoking users increases, the charges will also increase.</a:t>
            </a:r>
          </a:p>
          <a:p>
            <a:pPr marL="457200" lvl="0" indent="-355600" algn="just" rtl="0">
              <a:spcBef>
                <a:spcPts val="0"/>
              </a:spcBef>
              <a:spcAft>
                <a:spcPts val="0"/>
              </a:spcAft>
              <a:buClr>
                <a:srgbClr val="103864"/>
              </a:buClr>
              <a:buSzPts val="2000"/>
              <a:buFont typeface="Sora"/>
              <a:buChar char="•"/>
            </a:pPr>
            <a:endParaRPr lang="en-US" sz="18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Using a 95% confidence level, </a:t>
            </a:r>
            <a:r>
              <a:rPr lang="en-US" sz="1800" b="1" dirty="0">
                <a:solidFill>
                  <a:srgbClr val="103864"/>
                </a:solidFill>
                <a:latin typeface="Sora"/>
                <a:ea typeface="Sora"/>
                <a:cs typeface="Sora"/>
                <a:sym typeface="Sora"/>
              </a:rPr>
              <a:t>the average smoker users </a:t>
            </a:r>
            <a:r>
              <a:rPr lang="en-US" sz="1800" dirty="0">
                <a:solidFill>
                  <a:srgbClr val="103864"/>
                </a:solidFill>
                <a:latin typeface="Sora"/>
                <a:ea typeface="Sora"/>
                <a:cs typeface="Sora"/>
                <a:sym typeface="Sora"/>
              </a:rPr>
              <a:t>have </a:t>
            </a:r>
            <a:r>
              <a:rPr lang="en-US" sz="1800" b="1" dirty="0">
                <a:solidFill>
                  <a:srgbClr val="103864"/>
                </a:solidFill>
                <a:latin typeface="Sora"/>
                <a:ea typeface="Sora"/>
                <a:cs typeface="Sora"/>
                <a:sym typeface="Sora"/>
              </a:rPr>
              <a:t>higher</a:t>
            </a:r>
            <a:r>
              <a:rPr lang="en-US" sz="1800" dirty="0">
                <a:solidFill>
                  <a:srgbClr val="103864"/>
                </a:solidFill>
                <a:latin typeface="Sora"/>
                <a:ea typeface="Sora"/>
                <a:cs typeface="Sora"/>
                <a:sym typeface="Sora"/>
              </a:rPr>
              <a:t> </a:t>
            </a:r>
            <a:r>
              <a:rPr lang="en-US" sz="1800" b="1" dirty="0">
                <a:solidFill>
                  <a:srgbClr val="103864"/>
                </a:solidFill>
                <a:latin typeface="Sora"/>
                <a:ea typeface="Sora"/>
                <a:cs typeface="Sora"/>
                <a:sym typeface="Sora"/>
              </a:rPr>
              <a:t>charges</a:t>
            </a:r>
            <a:r>
              <a:rPr lang="en-US" sz="1800" dirty="0">
                <a:solidFill>
                  <a:srgbClr val="103864"/>
                </a:solidFill>
                <a:latin typeface="Sora"/>
                <a:ea typeface="Sora"/>
                <a:cs typeface="Sora"/>
                <a:sym typeface="Sora"/>
              </a:rPr>
              <a:t> compared to </a:t>
            </a:r>
            <a:r>
              <a:rPr lang="en-US" sz="1800" b="1" dirty="0">
                <a:solidFill>
                  <a:srgbClr val="103864"/>
                </a:solidFill>
                <a:latin typeface="Sora"/>
                <a:ea typeface="Sora"/>
                <a:cs typeface="Sora"/>
                <a:sym typeface="Sora"/>
              </a:rPr>
              <a:t>nonsmokers</a:t>
            </a:r>
            <a:r>
              <a:rPr lang="en-US" sz="1800" dirty="0">
                <a:solidFill>
                  <a:srgbClr val="103864"/>
                </a:solidFill>
                <a:latin typeface="Sora"/>
                <a:ea typeface="Sora"/>
                <a:cs typeface="Sora"/>
                <a:sym typeface="Sora"/>
              </a:rPr>
              <a:t>. This is in line with the correlation analysis in the previous section, there is a strong relationship between the charges of smoker users and nonsmokers.</a:t>
            </a:r>
          </a:p>
          <a:p>
            <a:pPr marL="457200" lvl="0" indent="-355600" algn="just" rtl="0">
              <a:spcBef>
                <a:spcPts val="0"/>
              </a:spcBef>
              <a:spcAft>
                <a:spcPts val="0"/>
              </a:spcAft>
              <a:buClr>
                <a:srgbClr val="103864"/>
              </a:buClr>
              <a:buSzPts val="2000"/>
              <a:buFont typeface="Sora"/>
              <a:buChar char="•"/>
            </a:pPr>
            <a:endParaRPr lang="en-US" sz="18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Interestingly, the </a:t>
            </a:r>
            <a:r>
              <a:rPr lang="en-US" sz="1800" b="1" dirty="0">
                <a:solidFill>
                  <a:srgbClr val="103864"/>
                </a:solidFill>
                <a:latin typeface="Sora"/>
                <a:ea typeface="Sora"/>
                <a:cs typeface="Sora"/>
                <a:sym typeface="Sora"/>
              </a:rPr>
              <a:t>users gender</a:t>
            </a:r>
            <a:r>
              <a:rPr lang="en-US" sz="1800" dirty="0">
                <a:solidFill>
                  <a:srgbClr val="103864"/>
                </a:solidFill>
                <a:latin typeface="Sora"/>
                <a:ea typeface="Sora"/>
                <a:cs typeface="Sora"/>
                <a:sym typeface="Sora"/>
              </a:rPr>
              <a:t> </a:t>
            </a:r>
            <a:r>
              <a:rPr lang="en-US" sz="1800" b="1" dirty="0">
                <a:solidFill>
                  <a:srgbClr val="103864"/>
                </a:solidFill>
                <a:latin typeface="Sora"/>
                <a:ea typeface="Sora"/>
                <a:cs typeface="Sora"/>
                <a:sym typeface="Sora"/>
              </a:rPr>
              <a:t>has no effect </a:t>
            </a:r>
            <a:r>
              <a:rPr lang="en-US" sz="1800" dirty="0">
                <a:solidFill>
                  <a:srgbClr val="103864"/>
                </a:solidFill>
                <a:latin typeface="Sora"/>
                <a:ea typeface="Sora"/>
                <a:cs typeface="Sora"/>
                <a:sym typeface="Sora"/>
              </a:rPr>
              <a:t>to </a:t>
            </a:r>
            <a:r>
              <a:rPr lang="en-US" sz="1800" b="1" dirty="0">
                <a:solidFill>
                  <a:srgbClr val="103864"/>
                </a:solidFill>
                <a:latin typeface="Sora"/>
                <a:ea typeface="Sora"/>
                <a:cs typeface="Sora"/>
                <a:sym typeface="Sora"/>
              </a:rPr>
              <a:t>the users BMI</a:t>
            </a:r>
            <a:r>
              <a:rPr lang="en-US" sz="1800" dirty="0">
                <a:solidFill>
                  <a:srgbClr val="103864"/>
                </a:solidFill>
                <a:latin typeface="Sora"/>
                <a:ea typeface="Sora"/>
                <a:cs typeface="Sora"/>
                <a:sym typeface="Sora"/>
              </a:rPr>
              <a:t>. However, </a:t>
            </a:r>
            <a:r>
              <a:rPr lang="en-US" sz="1800" b="1" dirty="0">
                <a:solidFill>
                  <a:srgbClr val="103864"/>
                </a:solidFill>
                <a:latin typeface="Sora"/>
                <a:ea typeface="Sora"/>
                <a:cs typeface="Sora"/>
                <a:sym typeface="Sora"/>
              </a:rPr>
              <a:t>the average charges </a:t>
            </a:r>
            <a:r>
              <a:rPr lang="en-US" sz="1800" dirty="0">
                <a:solidFill>
                  <a:srgbClr val="103864"/>
                </a:solidFill>
                <a:latin typeface="Sora"/>
                <a:ea typeface="Sora"/>
                <a:cs typeface="Sora"/>
                <a:sym typeface="Sora"/>
              </a:rPr>
              <a:t>for users with </a:t>
            </a:r>
            <a:r>
              <a:rPr lang="en-US" sz="1800" b="1" dirty="0">
                <a:solidFill>
                  <a:srgbClr val="103864"/>
                </a:solidFill>
                <a:latin typeface="Sora"/>
                <a:ea typeface="Sora"/>
                <a:cs typeface="Sora"/>
                <a:sym typeface="Sora"/>
              </a:rPr>
              <a:t>a BMI more than 25 </a:t>
            </a:r>
            <a:r>
              <a:rPr lang="en-US" sz="1800" dirty="0">
                <a:solidFill>
                  <a:srgbClr val="103864"/>
                </a:solidFill>
                <a:latin typeface="Sora"/>
                <a:ea typeface="Sora"/>
                <a:cs typeface="Sora"/>
                <a:sym typeface="Sora"/>
              </a:rPr>
              <a:t>are </a:t>
            </a:r>
            <a:r>
              <a:rPr lang="en-US" sz="1800" b="1" dirty="0">
                <a:solidFill>
                  <a:srgbClr val="103864"/>
                </a:solidFill>
                <a:latin typeface="Sora"/>
                <a:ea typeface="Sora"/>
                <a:cs typeface="Sora"/>
                <a:sym typeface="Sora"/>
              </a:rPr>
              <a:t>higher charges </a:t>
            </a:r>
            <a:r>
              <a:rPr lang="en-US" sz="1800" dirty="0">
                <a:solidFill>
                  <a:srgbClr val="103864"/>
                </a:solidFill>
                <a:latin typeface="Sora"/>
                <a:ea typeface="Sora"/>
                <a:cs typeface="Sora"/>
                <a:sym typeface="Sora"/>
              </a:rPr>
              <a:t>for users with </a:t>
            </a:r>
            <a:r>
              <a:rPr lang="en-US" sz="1800" b="1" dirty="0">
                <a:solidFill>
                  <a:srgbClr val="103864"/>
                </a:solidFill>
                <a:latin typeface="Sora"/>
                <a:ea typeface="Sora"/>
                <a:cs typeface="Sora"/>
                <a:sym typeface="Sora"/>
              </a:rPr>
              <a:t>BMI less </a:t>
            </a:r>
            <a:r>
              <a:rPr lang="en-US" sz="1800" dirty="0">
                <a:solidFill>
                  <a:srgbClr val="103864"/>
                </a:solidFill>
                <a:latin typeface="Sora"/>
                <a:ea typeface="Sora"/>
                <a:cs typeface="Sora"/>
                <a:sym typeface="Sora"/>
              </a:rPr>
              <a:t>than 25.</a:t>
            </a:r>
          </a:p>
          <a:p>
            <a:pPr marL="457200" lvl="0" indent="-355600" algn="just" rtl="0">
              <a:spcBef>
                <a:spcPts val="0"/>
              </a:spcBef>
              <a:spcAft>
                <a:spcPts val="0"/>
              </a:spcAft>
              <a:buClr>
                <a:srgbClr val="103864"/>
              </a:buClr>
              <a:buSzPts val="2000"/>
              <a:buFont typeface="Sora"/>
              <a:buChar char="•"/>
            </a:pPr>
            <a:endParaRPr lang="en-US" sz="1800" dirty="0">
              <a:solidFill>
                <a:srgbClr val="103864"/>
              </a:solidFill>
              <a:latin typeface="Sora"/>
              <a:ea typeface="Sora"/>
              <a:cs typeface="Sora"/>
              <a:sym typeface="Sora"/>
            </a:endParaRPr>
          </a:p>
          <a:p>
            <a:pPr marL="457200" lvl="0" indent="-355600" algn="just" rtl="0">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In general, if the company wants to get </a:t>
            </a:r>
            <a:r>
              <a:rPr lang="en-US" sz="1800" b="1" dirty="0">
                <a:solidFill>
                  <a:srgbClr val="103864"/>
                </a:solidFill>
                <a:latin typeface="Sora"/>
                <a:ea typeface="Sora"/>
                <a:cs typeface="Sora"/>
                <a:sym typeface="Sora"/>
              </a:rPr>
              <a:t>low charges</a:t>
            </a:r>
            <a:r>
              <a:rPr lang="en-US" sz="1800" dirty="0">
                <a:solidFill>
                  <a:srgbClr val="103864"/>
                </a:solidFill>
                <a:latin typeface="Sora"/>
                <a:ea typeface="Sora"/>
                <a:cs typeface="Sora"/>
                <a:sym typeface="Sora"/>
              </a:rPr>
              <a:t>, </a:t>
            </a:r>
            <a:r>
              <a:rPr lang="en-US" sz="1800" b="1" dirty="0">
                <a:solidFill>
                  <a:srgbClr val="103864"/>
                </a:solidFill>
                <a:latin typeface="Sora"/>
                <a:ea typeface="Sora"/>
                <a:cs typeface="Sora"/>
                <a:sym typeface="Sora"/>
              </a:rPr>
              <a:t>then avoid smoker potential users </a:t>
            </a:r>
            <a:r>
              <a:rPr lang="en-US" sz="1800" dirty="0">
                <a:solidFill>
                  <a:srgbClr val="103864"/>
                </a:solidFill>
                <a:latin typeface="Sora"/>
                <a:ea typeface="Sora"/>
                <a:cs typeface="Sora"/>
                <a:sym typeface="Sora"/>
              </a:rPr>
              <a:t>or </a:t>
            </a:r>
            <a:r>
              <a:rPr lang="en-US" sz="1800" b="1" dirty="0">
                <a:solidFill>
                  <a:srgbClr val="103864"/>
                </a:solidFill>
                <a:latin typeface="Sora"/>
                <a:ea typeface="Sora"/>
                <a:cs typeface="Sora"/>
                <a:sym typeface="Sora"/>
              </a:rPr>
              <a:t>readjust premiums for smoking users</a:t>
            </a:r>
            <a:r>
              <a:rPr lang="en-US" sz="1800" dirty="0">
                <a:solidFill>
                  <a:srgbClr val="103864"/>
                </a:solidFill>
                <a:latin typeface="Sora"/>
                <a:ea typeface="Sora"/>
                <a:cs typeface="Sora"/>
                <a:sym typeface="Sora"/>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
          <p:cNvSpPr txBox="1">
            <a:spLocks noGrp="1"/>
          </p:cNvSpPr>
          <p:nvPr>
            <p:ph type="title"/>
          </p:nvPr>
        </p:nvSpPr>
        <p:spPr>
          <a:xfrm>
            <a:off x="388943" y="365125"/>
            <a:ext cx="1150998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Reference</a:t>
            </a:r>
            <a:endParaRPr/>
          </a:p>
        </p:txBody>
      </p:sp>
      <p:sp>
        <p:nvSpPr>
          <p:cNvPr id="390" name="Google Shape;390;p2"/>
          <p:cNvSpPr txBox="1"/>
          <p:nvPr/>
        </p:nvSpPr>
        <p:spPr>
          <a:xfrm>
            <a:off x="401515" y="1584375"/>
            <a:ext cx="11388900" cy="4002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Arial"/>
              <a:buChar char="•"/>
            </a:pPr>
            <a:r>
              <a:rPr lang="en-US" sz="2000" dirty="0">
                <a:solidFill>
                  <a:srgbClr val="103864"/>
                </a:solidFill>
                <a:latin typeface="Sora"/>
                <a:ea typeface="Sora"/>
                <a:cs typeface="Sora"/>
                <a:sym typeface="Sora"/>
              </a:rPr>
              <a:t>https://www.cdc.gov/healthyweight/assessing/bmi/adult_bmi/index.html</a:t>
            </a:r>
          </a:p>
        </p:txBody>
      </p:sp>
    </p:spTree>
    <p:extLst>
      <p:ext uri="{BB962C8B-B14F-4D97-AF65-F5344CB8AC3E}">
        <p14:creationId xmlns:p14="http://schemas.microsoft.com/office/powerpoint/2010/main" val="1728922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515837" y="1382574"/>
            <a:ext cx="11147754" cy="424727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One of the purposes of health insurance is for future planning needs.</a:t>
            </a:r>
          </a:p>
          <a:p>
            <a:pPr marL="285750" marR="0" lvl="0" indent="-285750" algn="just"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 In its implementation, health insurance users must pay regular amounts of money (insurance premiums) to the insurance company. </a:t>
            </a:r>
          </a:p>
          <a:p>
            <a:pPr marL="285750" marR="0" lvl="0" indent="-285750" algn="just"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insurance company processes the insurance premiums to pay the user's health bill. </a:t>
            </a:r>
          </a:p>
          <a:p>
            <a:pPr marL="285750" marR="0" lvl="0" indent="-285750" algn="just"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Determining the value of insurance premiums is challenging because many factors can influence and increase users' risk profiles.</a:t>
            </a:r>
          </a:p>
          <a:p>
            <a:pPr marL="285750" marR="0" lvl="0" indent="-285750" algn="just" rtl="0">
              <a:lnSpc>
                <a:spcPct val="15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following analysis aims to determine certain conditions of health insurance users that can affect health charges.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22" name="Google Shape;222;g142ad2f6649_0_79"/>
          <p:cNvSpPr txBox="1"/>
          <p:nvPr/>
        </p:nvSpPr>
        <p:spPr>
          <a:xfrm>
            <a:off x="388943" y="1273139"/>
            <a:ext cx="11388900" cy="123106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Dataset:  Personal health charges data</a:t>
            </a:r>
          </a:p>
          <a:p>
            <a:pPr marL="285750" marR="0" lvl="0" indent="-285750" algn="l" rtl="0">
              <a:lnSpc>
                <a:spcPct val="150000"/>
              </a:lnSpc>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Dataset contains seven variables.</a:t>
            </a:r>
          </a:p>
          <a:p>
            <a:pPr marL="285750" lvl="3" indent="-285750">
              <a:buClr>
                <a:srgbClr val="103864"/>
              </a:buClr>
              <a:buSzPts val="2000"/>
              <a:buFont typeface="Sora"/>
              <a:buChar char="•"/>
            </a:pPr>
            <a:endParaRPr sz="2000" dirty="0">
              <a:solidFill>
                <a:srgbClr val="103864"/>
              </a:solidFill>
              <a:latin typeface="Sora"/>
              <a:ea typeface="Sora"/>
              <a:cs typeface="Sora"/>
              <a:sym typeface="Sora"/>
            </a:endParaRPr>
          </a:p>
        </p:txBody>
      </p:sp>
      <p:sp>
        <p:nvSpPr>
          <p:cNvPr id="2" name="Google Shape;222;g142ad2f6649_0_79">
            <a:extLst>
              <a:ext uri="{FF2B5EF4-FFF2-40B4-BE49-F238E27FC236}">
                <a16:creationId xmlns:a16="http://schemas.microsoft.com/office/drawing/2014/main" id="{A66FE998-7AFE-E3AE-9F58-2CD95F32D250}"/>
              </a:ext>
            </a:extLst>
          </p:cNvPr>
          <p:cNvSpPr txBox="1"/>
          <p:nvPr/>
        </p:nvSpPr>
        <p:spPr>
          <a:xfrm>
            <a:off x="1202662" y="2195225"/>
            <a:ext cx="10336668"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age		: age of primary beneﬁciary</a:t>
            </a:r>
          </a:p>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sex 		: Insurance contractor gender, female, male</a:t>
            </a:r>
          </a:p>
          <a:p>
            <a:pPr marL="285750" marR="0" lvl="0" indent="-285750" algn="just" rtl="0">
              <a:lnSpc>
                <a:spcPct val="150000"/>
              </a:lnSpc>
              <a:spcBef>
                <a:spcPts val="0"/>
              </a:spcBef>
              <a:spcAft>
                <a:spcPts val="0"/>
              </a:spcAft>
              <a:buClr>
                <a:srgbClr val="103864"/>
              </a:buClr>
              <a:buSzPts val="2000"/>
              <a:buFont typeface="Sora"/>
              <a:buChar char="•"/>
            </a:pPr>
            <a:r>
              <a:rPr lang="en-US" sz="1600" dirty="0" err="1">
                <a:solidFill>
                  <a:srgbClr val="103864"/>
                </a:solidFill>
                <a:latin typeface="Sora"/>
                <a:ea typeface="Sora"/>
                <a:cs typeface="Sora"/>
                <a:sym typeface="Sora"/>
              </a:rPr>
              <a:t>bmi</a:t>
            </a:r>
            <a:r>
              <a:rPr lang="en-US" sz="1600" dirty="0">
                <a:solidFill>
                  <a:srgbClr val="103864"/>
                </a:solidFill>
                <a:latin typeface="Sora"/>
                <a:ea typeface="Sora"/>
                <a:cs typeface="Sora"/>
                <a:sym typeface="Sora"/>
              </a:rPr>
              <a:t>		: Body mass index, providing an understanding of body, weights that are  		  	 relatively high or low relative to height, objective index of body weight 		 		 (kg/m) using the ratio of height to weight</a:t>
            </a:r>
          </a:p>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children	: Number of children covered by health insurance / Number of 	dependents</a:t>
            </a:r>
          </a:p>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smoker	: Smoking</a:t>
            </a:r>
          </a:p>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region	: The beneﬁciary's residential area in the US, northeast, southeast, southwest, 			  northwest.</a:t>
            </a:r>
          </a:p>
          <a:p>
            <a:pPr marL="285750" marR="0" lvl="0" indent="-285750" algn="just" rtl="0">
              <a:lnSpc>
                <a:spcPct val="150000"/>
              </a:lnSpc>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charges	: Individual medical costs billed by health insurance</a:t>
            </a:r>
            <a:endParaRPr sz="1600" dirty="0">
              <a:solidFill>
                <a:srgbClr val="103864"/>
              </a:solidFill>
              <a:latin typeface="Sora"/>
              <a:ea typeface="Sora"/>
              <a:cs typeface="Sora"/>
              <a:sym typeface="So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and Median of Age</a:t>
            </a:r>
            <a:endParaRPr dirty="0"/>
          </a:p>
        </p:txBody>
      </p:sp>
      <p:sp>
        <p:nvSpPr>
          <p:cNvPr id="4" name="Google Shape;240;g142ad2f6649_0_89">
            <a:extLst>
              <a:ext uri="{FF2B5EF4-FFF2-40B4-BE49-F238E27FC236}">
                <a16:creationId xmlns:a16="http://schemas.microsoft.com/office/drawing/2014/main" id="{DF4BE363-C606-76BF-6595-F5A9222DBB14}"/>
              </a:ext>
            </a:extLst>
          </p:cNvPr>
          <p:cNvSpPr txBox="1"/>
          <p:nvPr/>
        </p:nvSpPr>
        <p:spPr>
          <a:xfrm>
            <a:off x="7305289" y="2067807"/>
            <a:ext cx="4485154"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Generally, the user age of primary beneﬁciary is very diverse</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b="1" dirty="0">
                <a:solidFill>
                  <a:srgbClr val="103864"/>
                </a:solidFill>
                <a:latin typeface="Sora"/>
                <a:ea typeface="Sora"/>
                <a:cs typeface="Sora"/>
                <a:sym typeface="Sora"/>
              </a:rPr>
              <a:t>The average </a:t>
            </a:r>
            <a:r>
              <a:rPr lang="en-US" sz="2000" dirty="0">
                <a:solidFill>
                  <a:srgbClr val="103864"/>
                </a:solidFill>
                <a:latin typeface="Sora"/>
                <a:ea typeface="Sora"/>
                <a:cs typeface="Sora"/>
                <a:sym typeface="Sora"/>
              </a:rPr>
              <a:t>user age of primary beneﬁciary is </a:t>
            </a:r>
            <a:r>
              <a:rPr lang="en-US" sz="2000" b="1" dirty="0">
                <a:solidFill>
                  <a:srgbClr val="103864"/>
                </a:solidFill>
                <a:latin typeface="Sora"/>
                <a:ea typeface="Sora"/>
                <a:cs typeface="Sora"/>
                <a:sym typeface="Sora"/>
              </a:rPr>
              <a:t>39</a:t>
            </a:r>
            <a:r>
              <a:rPr lang="en-US" sz="2000" dirty="0">
                <a:solidFill>
                  <a:srgbClr val="103864"/>
                </a:solidFill>
                <a:latin typeface="Sora"/>
                <a:ea typeface="Sora"/>
                <a:cs typeface="Sora"/>
                <a:sym typeface="Sora"/>
              </a:rPr>
              <a:t> years with </a:t>
            </a:r>
            <a:r>
              <a:rPr lang="en-US" sz="2000" b="1" dirty="0">
                <a:solidFill>
                  <a:srgbClr val="103864"/>
                </a:solidFill>
                <a:latin typeface="Sora"/>
                <a:ea typeface="Sora"/>
                <a:cs typeface="Sora"/>
                <a:sym typeface="Sora"/>
              </a:rPr>
              <a:t>14</a:t>
            </a:r>
            <a:r>
              <a:rPr lang="en-US" sz="2000" dirty="0">
                <a:solidFill>
                  <a:srgbClr val="103864"/>
                </a:solidFill>
                <a:latin typeface="Sora"/>
                <a:ea typeface="Sora"/>
                <a:cs typeface="Sora"/>
                <a:sym typeface="Sora"/>
              </a:rPr>
              <a:t> years </a:t>
            </a:r>
            <a:r>
              <a:rPr lang="en-US" sz="2000" b="1" dirty="0">
                <a:solidFill>
                  <a:srgbClr val="103864"/>
                </a:solidFill>
                <a:latin typeface="Sora"/>
                <a:ea typeface="Sora"/>
                <a:cs typeface="Sora"/>
                <a:sym typeface="Sora"/>
              </a:rPr>
              <a:t>standard deviation</a:t>
            </a:r>
          </a:p>
          <a:p>
            <a:pPr marL="457200" lvl="0" indent="-355600" algn="l" rtl="0">
              <a:spcBef>
                <a:spcPts val="0"/>
              </a:spcBef>
              <a:spcAft>
                <a:spcPts val="0"/>
              </a:spcAft>
              <a:buClr>
                <a:srgbClr val="103864"/>
              </a:buClr>
              <a:buSzPts val="2000"/>
              <a:buFont typeface="Sora"/>
              <a:buChar char="•"/>
            </a:pPr>
            <a:endParaRPr lang="en-US" sz="2000" b="1" dirty="0">
              <a:solidFill>
                <a:srgbClr val="103864"/>
              </a:solidFill>
              <a:latin typeface="Sora"/>
              <a:ea typeface="Sora"/>
              <a:cs typeface="Sora"/>
              <a:sym typeface="Sora"/>
            </a:endParaRPr>
          </a:p>
        </p:txBody>
      </p:sp>
      <p:pic>
        <p:nvPicPr>
          <p:cNvPr id="6" name="Picture 5">
            <a:extLst>
              <a:ext uri="{FF2B5EF4-FFF2-40B4-BE49-F238E27FC236}">
                <a16:creationId xmlns:a16="http://schemas.microsoft.com/office/drawing/2014/main" id="{4B9109EA-DD5A-8AFC-B928-E6CEE6601846}"/>
              </a:ext>
            </a:extLst>
          </p:cNvPr>
          <p:cNvPicPr>
            <a:picLocks noChangeAspect="1"/>
          </p:cNvPicPr>
          <p:nvPr/>
        </p:nvPicPr>
        <p:blipFill>
          <a:blip r:embed="rId3"/>
          <a:stretch>
            <a:fillRect/>
          </a:stretch>
        </p:blipFill>
        <p:spPr>
          <a:xfrm>
            <a:off x="152112" y="2172646"/>
            <a:ext cx="6884792" cy="4128762"/>
          </a:xfrm>
          <a:prstGeom prst="rect">
            <a:avLst/>
          </a:prstGeom>
        </p:spPr>
      </p:pic>
      <p:sp>
        <p:nvSpPr>
          <p:cNvPr id="7" name="Google Shape;270;g142ad2f6649_0_104">
            <a:extLst>
              <a:ext uri="{FF2B5EF4-FFF2-40B4-BE49-F238E27FC236}">
                <a16:creationId xmlns:a16="http://schemas.microsoft.com/office/drawing/2014/main" id="{28B45071-DCDC-06AF-75A9-51C7CCB3E8C2}"/>
              </a:ext>
            </a:extLst>
          </p:cNvPr>
          <p:cNvSpPr txBox="1"/>
          <p:nvPr/>
        </p:nvSpPr>
        <p:spPr>
          <a:xfrm>
            <a:off x="414157" y="1341247"/>
            <a:ext cx="11035721" cy="584735"/>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the age distribution plot of insurance users, with additional information such as mean, median, and standard deviation. </a:t>
            </a:r>
            <a:endParaRPr sz="1600" dirty="0">
              <a:solidFill>
                <a:srgbClr val="103864"/>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42ad2f6649_0_89"/>
          <p:cNvSpPr txBox="1">
            <a:spLocks noGrp="1"/>
          </p:cNvSpPr>
          <p:nvPr>
            <p:ph type="title"/>
          </p:nvPr>
        </p:nvSpPr>
        <p:spPr>
          <a:xfrm>
            <a:off x="395250" y="138168"/>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Mean, Standard Deviation of Age</a:t>
            </a:r>
            <a:br>
              <a:rPr lang="en-US" dirty="0"/>
            </a:br>
            <a:r>
              <a:rPr lang="en-US" sz="1600" dirty="0"/>
              <a:t>of Smoker by Gender</a:t>
            </a:r>
            <a:endParaRPr dirty="0"/>
          </a:p>
        </p:txBody>
      </p:sp>
      <p:sp>
        <p:nvSpPr>
          <p:cNvPr id="4" name="Google Shape;240;g142ad2f6649_0_89">
            <a:extLst>
              <a:ext uri="{FF2B5EF4-FFF2-40B4-BE49-F238E27FC236}">
                <a16:creationId xmlns:a16="http://schemas.microsoft.com/office/drawing/2014/main" id="{88E2C659-09F6-90DA-E390-E950795CFF83}"/>
              </a:ext>
            </a:extLst>
          </p:cNvPr>
          <p:cNvSpPr txBox="1"/>
          <p:nvPr/>
        </p:nvSpPr>
        <p:spPr>
          <a:xfrm>
            <a:off x="7076662" y="2094487"/>
            <a:ext cx="4591878" cy="1015622"/>
          </a:xfrm>
          <a:prstGeom prst="rect">
            <a:avLst/>
          </a:prstGeom>
          <a:noFill/>
          <a:ln>
            <a:noFill/>
          </a:ln>
        </p:spPr>
        <p:txBody>
          <a:bodyPr spcFirstLastPara="1" wrap="square" lIns="91425" tIns="45700" rIns="91425" bIns="45700" anchor="t" anchorCtr="0">
            <a:spAutoFit/>
          </a:bodyPr>
          <a:lstStyle/>
          <a:p>
            <a:pPr marL="444500" lvl="0" indent="-342900" algn="just" rtl="0">
              <a:spcBef>
                <a:spcPts val="0"/>
              </a:spcBef>
              <a:spcAft>
                <a:spcPts val="0"/>
              </a:spcAft>
              <a:buClr>
                <a:srgbClr val="103864"/>
              </a:buClr>
              <a:buSzPts val="2000"/>
              <a:buFont typeface="Arial" panose="020B0604020202020204" pitchFamily="34" charset="0"/>
              <a:buChar char="•"/>
            </a:pPr>
            <a:r>
              <a:rPr lang="en-US" sz="2000" dirty="0">
                <a:solidFill>
                  <a:srgbClr val="103864"/>
                </a:solidFill>
                <a:latin typeface="Sora"/>
                <a:ea typeface="Sora"/>
                <a:cs typeface="Sora"/>
                <a:sym typeface="Sora"/>
              </a:rPr>
              <a:t>The </a:t>
            </a:r>
            <a:r>
              <a:rPr lang="en-US" sz="2000" b="1" dirty="0">
                <a:solidFill>
                  <a:srgbClr val="103864"/>
                </a:solidFill>
                <a:latin typeface="Sora"/>
                <a:ea typeface="Sora"/>
                <a:cs typeface="Sora"/>
                <a:sym typeface="Sora"/>
              </a:rPr>
              <a:t>average</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age</a:t>
            </a:r>
            <a:r>
              <a:rPr lang="en-US" sz="2000" dirty="0">
                <a:solidFill>
                  <a:srgbClr val="103864"/>
                </a:solidFill>
                <a:latin typeface="Sora"/>
                <a:ea typeface="Sora"/>
                <a:cs typeface="Sora"/>
                <a:sym typeface="Sora"/>
              </a:rPr>
              <a:t> of </a:t>
            </a:r>
            <a:r>
              <a:rPr lang="en-US" sz="2000" b="1" dirty="0">
                <a:solidFill>
                  <a:srgbClr val="103864"/>
                </a:solidFill>
                <a:latin typeface="Sora"/>
                <a:ea typeface="Sora"/>
                <a:cs typeface="Sora"/>
                <a:sym typeface="Sora"/>
              </a:rPr>
              <a:t>female</a:t>
            </a:r>
            <a:r>
              <a:rPr lang="en-US" sz="2000" dirty="0">
                <a:solidFill>
                  <a:srgbClr val="103864"/>
                </a:solidFill>
                <a:latin typeface="Sora"/>
                <a:ea typeface="Sora"/>
                <a:cs typeface="Sora"/>
                <a:sym typeface="Sora"/>
              </a:rPr>
              <a:t> and </a:t>
            </a:r>
            <a:r>
              <a:rPr lang="en-US" sz="2000" b="1" dirty="0">
                <a:solidFill>
                  <a:srgbClr val="103864"/>
                </a:solidFill>
                <a:latin typeface="Sora"/>
                <a:ea typeface="Sora"/>
                <a:cs typeface="Sora"/>
                <a:sym typeface="Sora"/>
              </a:rPr>
              <a:t>male</a:t>
            </a:r>
            <a:r>
              <a:rPr lang="en-US" sz="2000" dirty="0">
                <a:solidFill>
                  <a:srgbClr val="103864"/>
                </a:solidFill>
                <a:latin typeface="Sora"/>
                <a:ea typeface="Sora"/>
                <a:cs typeface="Sora"/>
                <a:sym typeface="Sora"/>
              </a:rPr>
              <a:t> users who </a:t>
            </a:r>
            <a:r>
              <a:rPr lang="en-US" sz="2000" b="1" dirty="0">
                <a:solidFill>
                  <a:srgbClr val="103864"/>
                </a:solidFill>
                <a:latin typeface="Sora"/>
                <a:ea typeface="Sora"/>
                <a:cs typeface="Sora"/>
                <a:sym typeface="Sora"/>
              </a:rPr>
              <a:t>smoke</a:t>
            </a:r>
            <a:r>
              <a:rPr lang="en-US" sz="2000" dirty="0">
                <a:solidFill>
                  <a:srgbClr val="103864"/>
                </a:solidFill>
                <a:latin typeface="Sora"/>
                <a:ea typeface="Sora"/>
                <a:cs typeface="Sora"/>
                <a:sym typeface="Sora"/>
              </a:rPr>
              <a:t> is </a:t>
            </a:r>
            <a:r>
              <a:rPr lang="en-US" sz="2000" b="1" dirty="0">
                <a:solidFill>
                  <a:srgbClr val="103864"/>
                </a:solidFill>
                <a:latin typeface="Sora"/>
                <a:ea typeface="Sora"/>
                <a:cs typeface="Sora"/>
                <a:sym typeface="Sora"/>
              </a:rPr>
              <a:t>almost the same</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38</a:t>
            </a:r>
            <a:r>
              <a:rPr lang="en-US" sz="2000" dirty="0">
                <a:solidFill>
                  <a:srgbClr val="103864"/>
                </a:solidFill>
                <a:latin typeface="Sora"/>
                <a:ea typeface="Sora"/>
                <a:cs typeface="Sora"/>
                <a:sym typeface="Sora"/>
              </a:rPr>
              <a:t> years old.</a:t>
            </a:r>
          </a:p>
        </p:txBody>
      </p:sp>
      <p:pic>
        <p:nvPicPr>
          <p:cNvPr id="3" name="Picture 2">
            <a:extLst>
              <a:ext uri="{FF2B5EF4-FFF2-40B4-BE49-F238E27FC236}">
                <a16:creationId xmlns:a16="http://schemas.microsoft.com/office/drawing/2014/main" id="{A53F4FB2-6246-9169-7638-CE429391048A}"/>
              </a:ext>
            </a:extLst>
          </p:cNvPr>
          <p:cNvPicPr>
            <a:picLocks noChangeAspect="1"/>
          </p:cNvPicPr>
          <p:nvPr/>
        </p:nvPicPr>
        <p:blipFill>
          <a:blip r:embed="rId3"/>
          <a:stretch>
            <a:fillRect/>
          </a:stretch>
        </p:blipFill>
        <p:spPr>
          <a:xfrm>
            <a:off x="217695" y="2094487"/>
            <a:ext cx="6766469" cy="3640392"/>
          </a:xfrm>
          <a:prstGeom prst="rect">
            <a:avLst/>
          </a:prstGeom>
        </p:spPr>
      </p:pic>
      <p:sp>
        <p:nvSpPr>
          <p:cNvPr id="6" name="Google Shape;270;g142ad2f6649_0_104">
            <a:extLst>
              <a:ext uri="{FF2B5EF4-FFF2-40B4-BE49-F238E27FC236}">
                <a16:creationId xmlns:a16="http://schemas.microsoft.com/office/drawing/2014/main" id="{21FA386B-5E62-CC52-E8C7-79F352BAE38F}"/>
              </a:ext>
            </a:extLst>
          </p:cNvPr>
          <p:cNvSpPr txBox="1"/>
          <p:nvPr/>
        </p:nvSpPr>
        <p:spPr>
          <a:xfrm>
            <a:off x="388943" y="1251800"/>
            <a:ext cx="11035721" cy="584735"/>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1600" dirty="0">
                <a:solidFill>
                  <a:srgbClr val="103864"/>
                </a:solidFill>
                <a:latin typeface="Sora"/>
                <a:ea typeface="Sora"/>
                <a:cs typeface="Sora"/>
                <a:sym typeface="Sora"/>
              </a:rPr>
              <a:t>This section shows the ages distribution plot of insurance by gender, with additional information such as mean, and standard deviation. </a:t>
            </a:r>
          </a:p>
        </p:txBody>
      </p:sp>
    </p:spTree>
    <p:extLst>
      <p:ext uri="{BB962C8B-B14F-4D97-AF65-F5344CB8AC3E}">
        <p14:creationId xmlns:p14="http://schemas.microsoft.com/office/powerpoint/2010/main" val="4274325074"/>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1230</TotalTime>
  <Words>2022</Words>
  <Application>Microsoft Office PowerPoint</Application>
  <PresentationFormat>Widescreen</PresentationFormat>
  <Paragraphs>195</Paragraphs>
  <Slides>34</Slides>
  <Notes>34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Calibri</vt:lpstr>
      <vt:lpstr>Montserrat Light</vt:lpstr>
      <vt:lpstr>Sora</vt:lpstr>
      <vt:lpstr>Roboto Mono</vt:lpstr>
      <vt:lpstr>Wingdings</vt:lpstr>
      <vt:lpstr>Arial</vt:lpstr>
      <vt:lpstr>Roboto Mono Light</vt:lpstr>
      <vt:lpstr>Roboto Mono Medium</vt:lpstr>
      <vt:lpstr>1_Office Theme</vt:lpstr>
      <vt:lpstr>Office Theme</vt:lpstr>
      <vt:lpstr>PowerPoint Presentation</vt:lpstr>
      <vt:lpstr>Outline</vt:lpstr>
      <vt:lpstr>Introduction</vt:lpstr>
      <vt:lpstr>Introduction</vt:lpstr>
      <vt:lpstr>Dataset</vt:lpstr>
      <vt:lpstr>Dataset</vt:lpstr>
      <vt:lpstr>Descriptive Statistics Analysis</vt:lpstr>
      <vt:lpstr>Mean and Median of Age</vt:lpstr>
      <vt:lpstr>Mean, Standard Deviation of Age of Smoker by Gender</vt:lpstr>
      <vt:lpstr>Mean of BMI </vt:lpstr>
      <vt:lpstr>Mean, Standard Deviation of Charges </vt:lpstr>
      <vt:lpstr>Analysis</vt:lpstr>
      <vt:lpstr>Categorical Variables Analysis</vt:lpstr>
      <vt:lpstr>Distribution of charges by gender</vt:lpstr>
      <vt:lpstr>Probability Mass Function of Charges by Region</vt:lpstr>
      <vt:lpstr>Proportion of Participants Number by Region</vt:lpstr>
      <vt:lpstr>Proportion of Participant Number by Smoker Status</vt:lpstr>
      <vt:lpstr>Distribution of charges by region</vt:lpstr>
      <vt:lpstr>Analysis</vt:lpstr>
      <vt:lpstr>Continuous Variables Analysis</vt:lpstr>
      <vt:lpstr>Density of someone has charges &gt; 16.700 given he has BMI &gt; 25</vt:lpstr>
      <vt:lpstr>Probability of someone has charges &gt; 16.700 given BMI and Smoker Condition</vt:lpstr>
      <vt:lpstr>Probability of someone has charges &gt; 16.700 given BMI &gt; 25 Vs  Probability of someone has charges &gt; 16.700 given BMI &lt; 25 </vt:lpstr>
      <vt:lpstr>Probability of someone has charges &gt; 16.700 given smoker with BMI &gt; 25  Vs  Probability of someone has charges &gt; 16.700 given nonsmoker with BMI &gt;  25 </vt:lpstr>
      <vt:lpstr>Variables Correlation</vt:lpstr>
      <vt:lpstr>Correlation </vt:lpstr>
      <vt:lpstr>Hypothesis Testing</vt:lpstr>
      <vt:lpstr>Smoker’s charges are higher than non-smoker’s</vt:lpstr>
      <vt:lpstr>Is there any different between male and female BMI ?</vt:lpstr>
      <vt:lpstr>Is the charges of user with BMI more than 25 higher  than the charges user with BMI less than 25??</vt:lpstr>
      <vt:lpstr>Analysis</vt:lpstr>
      <vt:lpstr>Conclusion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Zulfian Zulfian</cp:lastModifiedBy>
  <cp:revision>35</cp:revision>
  <dcterms:created xsi:type="dcterms:W3CDTF">2022-06-30T03:08:43Z</dcterms:created>
  <dcterms:modified xsi:type="dcterms:W3CDTF">2022-10-07T06:14:38Z</dcterms:modified>
</cp:coreProperties>
</file>